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72" r:id="rId3"/>
    <p:sldId id="273" r:id="rId4"/>
    <p:sldId id="277" r:id="rId5"/>
    <p:sldId id="274" r:id="rId6"/>
    <p:sldId id="276" r:id="rId7"/>
    <p:sldId id="262" r:id="rId8"/>
    <p:sldId id="269" r:id="rId9"/>
    <p:sldId id="270" r:id="rId10"/>
    <p:sldId id="271" r:id="rId11"/>
    <p:sldId id="268" r:id="rId12"/>
    <p:sldId id="267" r:id="rId13"/>
    <p:sldId id="266" r:id="rId14"/>
    <p:sldId id="258" r:id="rId15"/>
    <p:sldId id="257" r:id="rId16"/>
    <p:sldId id="259" r:id="rId17"/>
    <p:sldId id="260" r:id="rId18"/>
    <p:sldId id="263"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40FC4FFE-8987-4A26-B7F4-8A516F18ADAE}">
      <dgm:prSet/>
      <dgm:spPr/>
      <dgm:t>
        <a:bodyPr/>
        <a:lstStyle/>
        <a:p>
          <a:r>
            <a:rPr lang="en-US" dirty="0">
              <a:latin typeface="+mn-lt"/>
            </a:rPr>
            <a:t>Studying Chinook Wind Events in Boulder, CO and trying to understand why wind speeds in these events have weakened over the years. Is this perhaps due to some changes in climate, or is this due to  newer/updated wind instruments?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latin typeface="+mj-lt"/>
            </a:rPr>
            <a:t>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17F9CF03-5EF1-4738-AFCD-B6301AA3036F}" type="pres">
      <dgm:prSet presAssocID="{01A66772-F185-4D58-B8BB-E9370D7A7A2B}" presName="Name0" presStyleCnt="0">
        <dgm:presLayoutVars>
          <dgm:dir/>
          <dgm:resizeHandles val="exact"/>
        </dgm:presLayoutVars>
      </dgm:prSet>
      <dgm:spPr/>
    </dgm:pt>
    <dgm:pt modelId="{4854C8A6-C190-4146-85E8-4E9C3C44FA46}" type="pres">
      <dgm:prSet presAssocID="{40FC4FFE-8987-4A26-B7F4-8A516F18ADAE}" presName="node" presStyleLbl="node1" presStyleIdx="0" presStyleCnt="3">
        <dgm:presLayoutVars>
          <dgm:bulletEnabled val="1"/>
        </dgm:presLayoutVars>
      </dgm:prSet>
      <dgm:spPr/>
    </dgm:pt>
    <dgm:pt modelId="{482AAD0B-3364-4812-8B19-B52E71457BEE}" type="pres">
      <dgm:prSet presAssocID="{5B62599A-5C9B-48E7-896E-EA782AC60C8B}" presName="sibTrans" presStyleLbl="sibTrans2D1" presStyleIdx="0" presStyleCnt="2"/>
      <dgm:spPr/>
    </dgm:pt>
    <dgm:pt modelId="{83C75586-A261-4CFC-8AE7-F054137C9B4B}" type="pres">
      <dgm:prSet presAssocID="{5B62599A-5C9B-48E7-896E-EA782AC60C8B}" presName="connectorText" presStyleLbl="sibTrans2D1" presStyleIdx="0" presStyleCnt="2"/>
      <dgm:spPr/>
    </dgm:pt>
    <dgm:pt modelId="{2705BCF9-8A0A-47D4-BC9D-AFF36FC3F516}" type="pres">
      <dgm:prSet presAssocID="{49225C73-1633-42F1-AB3B-7CB183E5F8B8}" presName="node" presStyleLbl="node1" presStyleIdx="1" presStyleCnt="3">
        <dgm:presLayoutVars>
          <dgm:bulletEnabled val="1"/>
        </dgm:presLayoutVars>
      </dgm:prSet>
      <dgm:spPr/>
    </dgm:pt>
    <dgm:pt modelId="{A434D7FC-6E63-4CC1-A9D5-CE57DE0118DC}" type="pres">
      <dgm:prSet presAssocID="{9646853A-8964-4519-A5B1-0B7D18B2983D}" presName="sibTrans" presStyleLbl="sibTrans2D1" presStyleIdx="1" presStyleCnt="2"/>
      <dgm:spPr/>
    </dgm:pt>
    <dgm:pt modelId="{D13CA3BF-4441-4810-9196-6C9077DF407D}" type="pres">
      <dgm:prSet presAssocID="{9646853A-8964-4519-A5B1-0B7D18B2983D}" presName="connectorText" presStyleLbl="sibTrans2D1" presStyleIdx="1" presStyleCnt="2"/>
      <dgm:spPr/>
    </dgm:pt>
    <dgm:pt modelId="{F8F29ADC-74DD-451F-A188-ADEA07D1027F}" type="pres">
      <dgm:prSet presAssocID="{1C383F32-22E8-4F62-A3E0-BDC3D5F48992}" presName="node" presStyleLbl="node1" presStyleIdx="2" presStyleCnt="3" custLinFactNeighborX="86251" custLinFactNeighborY="937">
        <dgm:presLayoutVars>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98482A5F-7470-4110-869A-386020909E0C}" type="presOf" srcId="{1C383F32-22E8-4F62-A3E0-BDC3D5F48992}" destId="{F8F29ADC-74DD-451F-A188-ADEA07D1027F}" srcOrd="0" destOrd="0" presId="urn:microsoft.com/office/officeart/2005/8/layout/process1"/>
    <dgm:cxn modelId="{C2877765-7F3E-4F93-8F14-4DCDD7BBA9F7}" type="presOf" srcId="{5B62599A-5C9B-48E7-896E-EA782AC60C8B}" destId="{83C75586-A261-4CFC-8AE7-F054137C9B4B}" srcOrd="1" destOrd="0" presId="urn:microsoft.com/office/officeart/2005/8/layout/process1"/>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20EB3C82-5E49-4903-A7D1-7F587D4EE76D}" type="presOf" srcId="{9646853A-8964-4519-A5B1-0B7D18B2983D}" destId="{D13CA3BF-4441-4810-9196-6C9077DF407D}" srcOrd="1" destOrd="0" presId="urn:microsoft.com/office/officeart/2005/8/layout/process1"/>
    <dgm:cxn modelId="{017FC18A-BE27-451C-8D2C-ABD036764BBF}" type="presOf" srcId="{40FC4FFE-8987-4A26-B7F4-8A516F18ADAE}" destId="{4854C8A6-C190-4146-85E8-4E9C3C44FA46}" srcOrd="0" destOrd="0" presId="urn:microsoft.com/office/officeart/2005/8/layout/process1"/>
    <dgm:cxn modelId="{43D85E92-181F-48A2-8A8D-A3A78B6EBF63}" type="presOf" srcId="{49225C73-1633-42F1-AB3B-7CB183E5F8B8}" destId="{2705BCF9-8A0A-47D4-BC9D-AFF36FC3F516}" srcOrd="0" destOrd="0" presId="urn:microsoft.com/office/officeart/2005/8/layout/process1"/>
    <dgm:cxn modelId="{67A6EAAC-7668-49B9-A895-EC00258233DE}" type="presOf" srcId="{5B62599A-5C9B-48E7-896E-EA782AC60C8B}" destId="{482AAD0B-3364-4812-8B19-B52E71457BEE}" srcOrd="0" destOrd="0" presId="urn:microsoft.com/office/officeart/2005/8/layout/process1"/>
    <dgm:cxn modelId="{584F12B6-E320-4573-B7D1-F004795B35B8}" type="presOf" srcId="{9646853A-8964-4519-A5B1-0B7D18B2983D}" destId="{A434D7FC-6E63-4CC1-A9D5-CE57DE0118DC}" srcOrd="0" destOrd="0" presId="urn:microsoft.com/office/officeart/2005/8/layout/process1"/>
    <dgm:cxn modelId="{512984F3-ECC8-41F9-BE2A-34543D4DC23E}" type="presOf" srcId="{01A66772-F185-4D58-B8BB-E9370D7A7A2B}" destId="{17F9CF03-5EF1-4738-AFCD-B6301AA3036F}" srcOrd="0" destOrd="0" presId="urn:microsoft.com/office/officeart/2005/8/layout/process1"/>
    <dgm:cxn modelId="{4B7AAEEB-7505-4CD5-95B4-34AD6C73B277}" type="presParOf" srcId="{17F9CF03-5EF1-4738-AFCD-B6301AA3036F}" destId="{4854C8A6-C190-4146-85E8-4E9C3C44FA46}" srcOrd="0" destOrd="0" presId="urn:microsoft.com/office/officeart/2005/8/layout/process1"/>
    <dgm:cxn modelId="{1171F679-E658-4A98-847A-36168FAD3233}" type="presParOf" srcId="{17F9CF03-5EF1-4738-AFCD-B6301AA3036F}" destId="{482AAD0B-3364-4812-8B19-B52E71457BEE}" srcOrd="1" destOrd="0" presId="urn:microsoft.com/office/officeart/2005/8/layout/process1"/>
    <dgm:cxn modelId="{31F2C449-6CAD-47AE-941C-E76E74DA6A3C}" type="presParOf" srcId="{482AAD0B-3364-4812-8B19-B52E71457BEE}" destId="{83C75586-A261-4CFC-8AE7-F054137C9B4B}" srcOrd="0" destOrd="0" presId="urn:microsoft.com/office/officeart/2005/8/layout/process1"/>
    <dgm:cxn modelId="{2AA4FD6C-EA10-47B2-B3C8-511AC66B89A1}" type="presParOf" srcId="{17F9CF03-5EF1-4738-AFCD-B6301AA3036F}" destId="{2705BCF9-8A0A-47D4-BC9D-AFF36FC3F516}" srcOrd="2" destOrd="0" presId="urn:microsoft.com/office/officeart/2005/8/layout/process1"/>
    <dgm:cxn modelId="{10C2BDC4-CCD7-4839-905C-236C8D7214CB}" type="presParOf" srcId="{17F9CF03-5EF1-4738-AFCD-B6301AA3036F}" destId="{A434D7FC-6E63-4CC1-A9D5-CE57DE0118DC}" srcOrd="3" destOrd="0" presId="urn:microsoft.com/office/officeart/2005/8/layout/process1"/>
    <dgm:cxn modelId="{FAFE7687-D8A1-4567-A3D3-54CBEDE01E59}" type="presParOf" srcId="{A434D7FC-6E63-4CC1-A9D5-CE57DE0118DC}" destId="{D13CA3BF-4441-4810-9196-6C9077DF407D}" srcOrd="0" destOrd="0" presId="urn:microsoft.com/office/officeart/2005/8/layout/process1"/>
    <dgm:cxn modelId="{C4E1763C-1C5D-4C09-9EBA-346D04D09D8A}" type="presParOf" srcId="{17F9CF03-5EF1-4738-AFCD-B6301AA3036F}" destId="{F8F29ADC-74DD-451F-A188-ADEA07D1027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4C8A6-C190-4146-85E8-4E9C3C44FA46}">
      <dsp:nvSpPr>
        <dsp:cNvPr id="0" name=""/>
        <dsp:cNvSpPr/>
      </dsp:nvSpPr>
      <dsp:spPr>
        <a:xfrm>
          <a:off x="9640" y="353414"/>
          <a:ext cx="2881380" cy="33496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Studying Chinook Wind Events in Boulder, CO and trying to understand why wind speeds in these events have weakened over the years. Is this perhaps due to some changes in climate, or is this due to  newer/updated wind instruments?</a:t>
          </a:r>
        </a:p>
      </dsp:txBody>
      <dsp:txXfrm>
        <a:off x="94033" y="437807"/>
        <a:ext cx="2712594" cy="3180819"/>
      </dsp:txXfrm>
    </dsp:sp>
    <dsp:sp modelId="{482AAD0B-3364-4812-8B19-B52E71457BEE}">
      <dsp:nvSpPr>
        <dsp:cNvPr id="0" name=""/>
        <dsp:cNvSpPr/>
      </dsp:nvSpPr>
      <dsp:spPr>
        <a:xfrm>
          <a:off x="3179159" y="1670925"/>
          <a:ext cx="610852" cy="71458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79159" y="1813841"/>
        <a:ext cx="427596" cy="428750"/>
      </dsp:txXfrm>
    </dsp:sp>
    <dsp:sp modelId="{2705BCF9-8A0A-47D4-BC9D-AFF36FC3F516}">
      <dsp:nvSpPr>
        <dsp:cNvPr id="0" name=""/>
        <dsp:cNvSpPr/>
      </dsp:nvSpPr>
      <dsp:spPr>
        <a:xfrm>
          <a:off x="4043573" y="353414"/>
          <a:ext cx="2881380" cy="33496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kern="1200" dirty="0">
              <a:latin typeface="+mj-lt"/>
            </a:rPr>
            <a:t> </a:t>
          </a:r>
        </a:p>
      </dsp:txBody>
      <dsp:txXfrm>
        <a:off x="4127966" y="437807"/>
        <a:ext cx="2712594" cy="3180819"/>
      </dsp:txXfrm>
    </dsp:sp>
    <dsp:sp modelId="{A434D7FC-6E63-4CC1-A9D5-CE57DE0118DC}">
      <dsp:nvSpPr>
        <dsp:cNvPr id="0" name=""/>
        <dsp:cNvSpPr/>
      </dsp:nvSpPr>
      <dsp:spPr>
        <a:xfrm rot="26683">
          <a:off x="7215493" y="1686753"/>
          <a:ext cx="615980" cy="71458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215496" y="1828952"/>
        <a:ext cx="431186" cy="428750"/>
      </dsp:txXfrm>
    </dsp:sp>
    <dsp:sp modelId="{F8F29ADC-74DD-451F-A188-ADEA07D1027F}">
      <dsp:nvSpPr>
        <dsp:cNvPr id="0" name=""/>
        <dsp:cNvSpPr/>
      </dsp:nvSpPr>
      <dsp:spPr>
        <a:xfrm>
          <a:off x="8087147" y="384800"/>
          <a:ext cx="2881380" cy="33496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endParaRPr lang="en-US" sz="1800" kern="1200" dirty="0"/>
        </a:p>
      </dsp:txBody>
      <dsp:txXfrm>
        <a:off x="8171540" y="469193"/>
        <a:ext cx="2712594" cy="3180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12/7/2020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12/7/2020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12/7/2020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12/7/2020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12/7/2020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0CAC-92E2-4DBB-A09F-4026C117F5F2}"/>
              </a:ext>
            </a:extLst>
          </p:cNvPr>
          <p:cNvSpPr>
            <a:spLocks noGrp="1"/>
          </p:cNvSpPr>
          <p:nvPr>
            <p:ph type="ctrTitle"/>
          </p:nvPr>
        </p:nvSpPr>
        <p:spPr/>
        <p:txBody>
          <a:bodyPr/>
          <a:lstStyle/>
          <a:p>
            <a:r>
              <a:rPr lang="en-US" dirty="0"/>
              <a:t>Anemometer</a:t>
            </a:r>
            <a:br>
              <a:rPr lang="en-US" dirty="0"/>
            </a:br>
            <a:r>
              <a:rPr lang="en-US" dirty="0"/>
              <a:t>Project</a:t>
            </a:r>
          </a:p>
        </p:txBody>
      </p:sp>
      <p:sp>
        <p:nvSpPr>
          <p:cNvPr id="3" name="Subtitle 2">
            <a:extLst>
              <a:ext uri="{FF2B5EF4-FFF2-40B4-BE49-F238E27FC236}">
                <a16:creationId xmlns:a16="http://schemas.microsoft.com/office/drawing/2014/main" id="{76F963D3-D4B2-4E86-BFB5-D1590712A71C}"/>
              </a:ext>
            </a:extLst>
          </p:cNvPr>
          <p:cNvSpPr>
            <a:spLocks noGrp="1"/>
          </p:cNvSpPr>
          <p:nvPr>
            <p:ph type="subTitle" idx="1"/>
          </p:nvPr>
        </p:nvSpPr>
        <p:spPr>
          <a:xfrm>
            <a:off x="1562100" y="4682062"/>
            <a:ext cx="9070848" cy="716415"/>
          </a:xfrm>
        </p:spPr>
        <p:txBody>
          <a:bodyPr>
            <a:normAutofit/>
          </a:bodyPr>
          <a:lstStyle/>
          <a:p>
            <a:r>
              <a:rPr lang="en-US" dirty="0"/>
              <a:t>Muntaha Pasha</a:t>
            </a:r>
          </a:p>
          <a:p>
            <a:r>
              <a:rPr lang="en-US" dirty="0"/>
              <a:t>Update: 11/20/2020</a:t>
            </a:r>
          </a:p>
        </p:txBody>
      </p:sp>
    </p:spTree>
    <p:extLst>
      <p:ext uri="{BB962C8B-B14F-4D97-AF65-F5344CB8AC3E}">
        <p14:creationId xmlns:p14="http://schemas.microsoft.com/office/powerpoint/2010/main" val="2870314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5" name="Rectangle 24">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F3177906-44E1-44D7-999C-B4CB52AFEF96}"/>
              </a:ext>
            </a:extLst>
          </p:cNvPr>
          <p:cNvPicPr>
            <a:picLocks noChangeAspect="1"/>
          </p:cNvPicPr>
          <p:nvPr/>
        </p:nvPicPr>
        <p:blipFill>
          <a:blip r:embed="rId2"/>
          <a:stretch>
            <a:fillRect/>
          </a:stretch>
        </p:blipFill>
        <p:spPr>
          <a:xfrm>
            <a:off x="4049155" y="1349559"/>
            <a:ext cx="8114889" cy="4158882"/>
          </a:xfrm>
          <a:prstGeom prst="rect">
            <a:avLst/>
          </a:prstGeom>
        </p:spPr>
      </p:pic>
      <p:sp>
        <p:nvSpPr>
          <p:cNvPr id="29" name="Rectangle 28">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791567-B4FF-4507-916C-84E6B7870498}"/>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2500" dirty="0"/>
              <a:t>OVERLAID DATA FOR SONIC AND WXT (2018-2020)</a:t>
            </a:r>
          </a:p>
        </p:txBody>
      </p:sp>
      <p:sp>
        <p:nvSpPr>
          <p:cNvPr id="4" name="Text Placeholder 3">
            <a:extLst>
              <a:ext uri="{FF2B5EF4-FFF2-40B4-BE49-F238E27FC236}">
                <a16:creationId xmlns:a16="http://schemas.microsoft.com/office/drawing/2014/main" id="{8C8695BD-4118-43D7-9319-1FFEF65FBEFC}"/>
              </a:ext>
            </a:extLst>
          </p:cNvPr>
          <p:cNvSpPr>
            <a:spLocks noGrp="1"/>
          </p:cNvSpPr>
          <p:nvPr>
            <p:ph type="body" sz="half" idx="2"/>
          </p:nvPr>
        </p:nvSpPr>
        <p:spPr>
          <a:xfrm>
            <a:off x="643337" y="2184036"/>
            <a:ext cx="2888439" cy="3869634"/>
          </a:xfrm>
        </p:spPr>
        <p:txBody>
          <a:bodyPr vert="horz" lIns="91440" tIns="45720" rIns="91440" bIns="45720" rtlCol="0">
            <a:normAutofit/>
          </a:bodyPr>
          <a:lstStyle/>
          <a:p>
            <a:pPr indent="-182880">
              <a:lnSpc>
                <a:spcPct val="90000"/>
              </a:lnSpc>
              <a:buFont typeface="Garamond" pitchFamily="18" charset="0"/>
              <a:buChar char="◦"/>
            </a:pPr>
            <a:r>
              <a:rPr lang="en-US" sz="1600" dirty="0"/>
              <a:t>Here we look at the full data across both Sonic and WXT.</a:t>
            </a:r>
            <a:endParaRPr lang="en-US" sz="1600"/>
          </a:p>
          <a:p>
            <a:pPr indent="-182880">
              <a:lnSpc>
                <a:spcPct val="90000"/>
              </a:lnSpc>
              <a:buFont typeface="Garamond" pitchFamily="18" charset="0"/>
              <a:buChar char="◦"/>
            </a:pPr>
            <a:r>
              <a:rPr lang="en-US" sz="1600" dirty="0"/>
              <a:t>As mentioned in my Sonic Slide, I needed to average the wind speed across 5-minute intervals in order for it to line up with the WXT data.</a:t>
            </a:r>
            <a:endParaRPr lang="en-US" sz="1600"/>
          </a:p>
          <a:p>
            <a:pPr indent="-182880">
              <a:lnSpc>
                <a:spcPct val="90000"/>
              </a:lnSpc>
              <a:buFont typeface="Garamond" pitchFamily="18" charset="0"/>
              <a:buChar char="◦"/>
            </a:pPr>
            <a:r>
              <a:rPr lang="en-US" sz="1600" dirty="0"/>
              <a:t>This is the graph for Sonic data and WXT data overlaid on top of one another so we can clearly see Sonic comes in with higher wind speeds.</a:t>
            </a:r>
            <a:endParaRPr lang="en-US" sz="1600"/>
          </a:p>
        </p:txBody>
      </p:sp>
    </p:spTree>
    <p:extLst>
      <p:ext uri="{BB962C8B-B14F-4D97-AF65-F5344CB8AC3E}">
        <p14:creationId xmlns:p14="http://schemas.microsoft.com/office/powerpoint/2010/main" val="202023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63BE-D4C0-4882-BB5D-EBEADEC3E0B5}"/>
              </a:ext>
            </a:extLst>
          </p:cNvPr>
          <p:cNvSpPr>
            <a:spLocks noGrp="1"/>
          </p:cNvSpPr>
          <p:nvPr>
            <p:ph type="title"/>
          </p:nvPr>
        </p:nvSpPr>
        <p:spPr/>
        <p:txBody>
          <a:bodyPr/>
          <a:lstStyle/>
          <a:p>
            <a:r>
              <a:rPr lang="en-US" dirty="0"/>
              <a:t>WXT DAILY AVERAGES (2018 – 2020)</a:t>
            </a:r>
          </a:p>
        </p:txBody>
      </p:sp>
      <p:sp>
        <p:nvSpPr>
          <p:cNvPr id="4" name="Text Placeholder 3">
            <a:extLst>
              <a:ext uri="{FF2B5EF4-FFF2-40B4-BE49-F238E27FC236}">
                <a16:creationId xmlns:a16="http://schemas.microsoft.com/office/drawing/2014/main" id="{DB70899E-761F-4253-B729-6832E4220AF8}"/>
              </a:ext>
            </a:extLst>
          </p:cNvPr>
          <p:cNvSpPr>
            <a:spLocks noGrp="1"/>
          </p:cNvSpPr>
          <p:nvPr>
            <p:ph type="body" sz="half" idx="2"/>
          </p:nvPr>
        </p:nvSpPr>
        <p:spPr/>
        <p:txBody>
          <a:bodyPr/>
          <a:lstStyle/>
          <a:p>
            <a:endParaRPr lang="en-US" dirty="0"/>
          </a:p>
          <a:p>
            <a:r>
              <a:rPr lang="en-US" dirty="0"/>
              <a:t>This is a plot showing averaged daily wind speeds from the WXT Anemometer from the beginning of 2018 to about midway through 2020.</a:t>
            </a:r>
          </a:p>
          <a:p>
            <a:endParaRPr lang="en-US" dirty="0"/>
          </a:p>
        </p:txBody>
      </p:sp>
      <p:pic>
        <p:nvPicPr>
          <p:cNvPr id="6" name="Picture 5" descr="Chart, line chart&#10;&#10;Description automatically generated">
            <a:extLst>
              <a:ext uri="{FF2B5EF4-FFF2-40B4-BE49-F238E27FC236}">
                <a16:creationId xmlns:a16="http://schemas.microsoft.com/office/drawing/2014/main" id="{EDE66CCF-E042-404B-8A18-98B9D56CF19F}"/>
              </a:ext>
            </a:extLst>
          </p:cNvPr>
          <p:cNvPicPr>
            <a:picLocks noChangeAspect="1"/>
          </p:cNvPicPr>
          <p:nvPr/>
        </p:nvPicPr>
        <p:blipFill>
          <a:blip r:embed="rId2"/>
          <a:stretch>
            <a:fillRect/>
          </a:stretch>
        </p:blipFill>
        <p:spPr>
          <a:xfrm>
            <a:off x="359468" y="1284957"/>
            <a:ext cx="8303864" cy="4288086"/>
          </a:xfrm>
          <a:prstGeom prst="rect">
            <a:avLst/>
          </a:prstGeom>
        </p:spPr>
      </p:pic>
    </p:spTree>
    <p:extLst>
      <p:ext uri="{BB962C8B-B14F-4D97-AF65-F5344CB8AC3E}">
        <p14:creationId xmlns:p14="http://schemas.microsoft.com/office/powerpoint/2010/main" val="4163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F947-613B-4BF6-B821-DAACD6B4FE04}"/>
              </a:ext>
            </a:extLst>
          </p:cNvPr>
          <p:cNvSpPr>
            <a:spLocks noGrp="1"/>
          </p:cNvSpPr>
          <p:nvPr>
            <p:ph type="title"/>
          </p:nvPr>
        </p:nvSpPr>
        <p:spPr/>
        <p:txBody>
          <a:bodyPr/>
          <a:lstStyle/>
          <a:p>
            <a:r>
              <a:rPr lang="en-US" dirty="0"/>
              <a:t>SONIC DAILY AVERAGES (2018 – 2020)</a:t>
            </a:r>
          </a:p>
        </p:txBody>
      </p:sp>
      <p:sp>
        <p:nvSpPr>
          <p:cNvPr id="4" name="Text Placeholder 3">
            <a:extLst>
              <a:ext uri="{FF2B5EF4-FFF2-40B4-BE49-F238E27FC236}">
                <a16:creationId xmlns:a16="http://schemas.microsoft.com/office/drawing/2014/main" id="{B329A865-02C7-49C3-B8F7-BA1E7D47339A}"/>
              </a:ext>
            </a:extLst>
          </p:cNvPr>
          <p:cNvSpPr>
            <a:spLocks noGrp="1"/>
          </p:cNvSpPr>
          <p:nvPr>
            <p:ph type="body" sz="half" idx="2"/>
          </p:nvPr>
        </p:nvSpPr>
        <p:spPr/>
        <p:txBody>
          <a:bodyPr/>
          <a:lstStyle/>
          <a:p>
            <a:endParaRPr lang="en-US" dirty="0"/>
          </a:p>
          <a:p>
            <a:r>
              <a:rPr lang="en-US" dirty="0"/>
              <a:t>This is a plot showing averaged daily wind speeds from the Sonic Anemometer from the beginning of 2018 to about midway through 2020.</a:t>
            </a:r>
          </a:p>
        </p:txBody>
      </p:sp>
      <p:pic>
        <p:nvPicPr>
          <p:cNvPr id="6" name="Picture 5" descr="Chart&#10;&#10;Description automatically generated">
            <a:extLst>
              <a:ext uri="{FF2B5EF4-FFF2-40B4-BE49-F238E27FC236}">
                <a16:creationId xmlns:a16="http://schemas.microsoft.com/office/drawing/2014/main" id="{A1FFA655-1452-40BB-A2B7-F79651377380}"/>
              </a:ext>
            </a:extLst>
          </p:cNvPr>
          <p:cNvPicPr>
            <a:picLocks noChangeAspect="1"/>
          </p:cNvPicPr>
          <p:nvPr/>
        </p:nvPicPr>
        <p:blipFill>
          <a:blip r:embed="rId2"/>
          <a:stretch>
            <a:fillRect/>
          </a:stretch>
        </p:blipFill>
        <p:spPr>
          <a:xfrm>
            <a:off x="338213" y="1291454"/>
            <a:ext cx="8309022" cy="4275091"/>
          </a:xfrm>
          <a:prstGeom prst="rect">
            <a:avLst/>
          </a:prstGeom>
        </p:spPr>
      </p:pic>
    </p:spTree>
    <p:extLst>
      <p:ext uri="{BB962C8B-B14F-4D97-AF65-F5344CB8AC3E}">
        <p14:creationId xmlns:p14="http://schemas.microsoft.com/office/powerpoint/2010/main" val="228104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line chart, histogram&#10;&#10;Description automatically generated">
            <a:extLst>
              <a:ext uri="{FF2B5EF4-FFF2-40B4-BE49-F238E27FC236}">
                <a16:creationId xmlns:a16="http://schemas.microsoft.com/office/drawing/2014/main" id="{FF68BB56-8EB1-4D9F-842A-DEACC7F127A4}"/>
              </a:ext>
            </a:extLst>
          </p:cNvPr>
          <p:cNvPicPr>
            <a:picLocks noGrp="1" noChangeAspect="1"/>
          </p:cNvPicPr>
          <p:nvPr>
            <p:ph idx="1"/>
          </p:nvPr>
        </p:nvPicPr>
        <p:blipFill>
          <a:blip r:embed="rId2"/>
          <a:stretch>
            <a:fillRect/>
          </a:stretch>
        </p:blipFill>
        <p:spPr>
          <a:xfrm>
            <a:off x="4100582" y="1273998"/>
            <a:ext cx="7982410" cy="4150855"/>
          </a:xfrm>
          <a:prstGeom prst="rect">
            <a:avLst/>
          </a:prstGeom>
        </p:spPr>
      </p:pic>
      <p:sp>
        <p:nvSpPr>
          <p:cNvPr id="18" name="Rectangle 17">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791567-B4FF-4507-916C-84E6B7870498}"/>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2500"/>
              <a:t>DAILY AVERAGES FOR SONIC AND WXT</a:t>
            </a:r>
          </a:p>
        </p:txBody>
      </p:sp>
      <p:sp>
        <p:nvSpPr>
          <p:cNvPr id="4" name="Text Placeholder 3">
            <a:extLst>
              <a:ext uri="{FF2B5EF4-FFF2-40B4-BE49-F238E27FC236}">
                <a16:creationId xmlns:a16="http://schemas.microsoft.com/office/drawing/2014/main" id="{8C8695BD-4118-43D7-9319-1FFEF65FBEFC}"/>
              </a:ext>
            </a:extLst>
          </p:cNvPr>
          <p:cNvSpPr>
            <a:spLocks noGrp="1"/>
          </p:cNvSpPr>
          <p:nvPr>
            <p:ph type="body" sz="half" idx="2"/>
          </p:nvPr>
        </p:nvSpPr>
        <p:spPr>
          <a:xfrm>
            <a:off x="546621" y="2214809"/>
            <a:ext cx="3145224" cy="4326668"/>
          </a:xfrm>
        </p:spPr>
        <p:txBody>
          <a:bodyPr vert="horz" lIns="91440" tIns="45720" rIns="91440" bIns="45720" rtlCol="0">
            <a:normAutofit/>
          </a:bodyPr>
          <a:lstStyle/>
          <a:p>
            <a:pPr indent="-182880">
              <a:lnSpc>
                <a:spcPct val="100000"/>
              </a:lnSpc>
              <a:buFont typeface="Garamond" pitchFamily="18" charset="0"/>
              <a:buChar char="◦"/>
            </a:pPr>
            <a:r>
              <a:rPr lang="en-US" sz="1600" dirty="0"/>
              <a:t>Here we look at the daily averages across both Sonic and WXT.</a:t>
            </a:r>
          </a:p>
          <a:p>
            <a:pPr indent="-182880">
              <a:lnSpc>
                <a:spcPct val="100000"/>
              </a:lnSpc>
              <a:buFont typeface="Garamond" pitchFamily="18" charset="0"/>
              <a:buChar char="◦"/>
            </a:pPr>
            <a:r>
              <a:rPr lang="en-US" sz="1600" dirty="0"/>
              <a:t>I essentially took mean wind speed and direction over the course of one day worth of data for both anemometers.</a:t>
            </a:r>
          </a:p>
          <a:p>
            <a:pPr indent="-182880">
              <a:lnSpc>
                <a:spcPct val="100000"/>
              </a:lnSpc>
              <a:buFont typeface="Garamond" pitchFamily="18" charset="0"/>
              <a:buChar char="◦"/>
            </a:pPr>
            <a:r>
              <a:rPr lang="en-US" sz="1600" dirty="0"/>
              <a:t>This is the graph for Sonic data and WXT data overlaid on top of one another so we can clearly see Sonic comes in with higher daily average wind speeds.</a:t>
            </a:r>
          </a:p>
        </p:txBody>
      </p:sp>
    </p:spTree>
    <p:extLst>
      <p:ext uri="{BB962C8B-B14F-4D97-AF65-F5344CB8AC3E}">
        <p14:creationId xmlns:p14="http://schemas.microsoft.com/office/powerpoint/2010/main" val="3144457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DF31-8EE6-4378-9BC6-ABD495A0B356}"/>
              </a:ext>
            </a:extLst>
          </p:cNvPr>
          <p:cNvSpPr>
            <a:spLocks noGrp="1"/>
          </p:cNvSpPr>
          <p:nvPr>
            <p:ph type="title"/>
          </p:nvPr>
        </p:nvSpPr>
        <p:spPr/>
        <p:txBody>
          <a:bodyPr/>
          <a:lstStyle/>
          <a:p>
            <a:r>
              <a:rPr lang="en-US" dirty="0"/>
              <a:t>WXT WINDROSE</a:t>
            </a:r>
          </a:p>
        </p:txBody>
      </p:sp>
      <p:sp>
        <p:nvSpPr>
          <p:cNvPr id="3" name="Content Placeholder 2">
            <a:extLst>
              <a:ext uri="{FF2B5EF4-FFF2-40B4-BE49-F238E27FC236}">
                <a16:creationId xmlns:a16="http://schemas.microsoft.com/office/drawing/2014/main" id="{BCD2CBAA-BC68-44D0-89CE-3DF3403C4587}"/>
              </a:ext>
            </a:extLst>
          </p:cNvPr>
          <p:cNvSpPr>
            <a:spLocks noGrp="1"/>
          </p:cNvSpPr>
          <p:nvPr>
            <p:ph idx="1"/>
          </p:nvPr>
        </p:nvSpPr>
        <p:spPr>
          <a:xfrm>
            <a:off x="1066800" y="2103120"/>
            <a:ext cx="3742592" cy="3931920"/>
          </a:xfrm>
        </p:spPr>
        <p:txBody>
          <a:bodyPr/>
          <a:lstStyle/>
          <a:p>
            <a:r>
              <a:rPr lang="en-US" dirty="0"/>
              <a:t>Data from all WXT Files Concatenated (2018, 2019, and 2020)</a:t>
            </a:r>
          </a:p>
          <a:p>
            <a:endParaRPr lang="en-US" dirty="0"/>
          </a:p>
          <a:p>
            <a:pPr marL="0" indent="0">
              <a:buNone/>
            </a:pPr>
            <a:endParaRPr lang="en-US" dirty="0"/>
          </a:p>
          <a:p>
            <a:r>
              <a:rPr lang="en-US" dirty="0"/>
              <a:t>Bins set to 30 with a step size of 5, and the frequency was from 1 to 18 with a step size of 3. (That’s what the red values on the concentric rings are).</a:t>
            </a:r>
          </a:p>
        </p:txBody>
      </p:sp>
      <p:pic>
        <p:nvPicPr>
          <p:cNvPr id="4" name="Picture 3">
            <a:extLst>
              <a:ext uri="{FF2B5EF4-FFF2-40B4-BE49-F238E27FC236}">
                <a16:creationId xmlns:a16="http://schemas.microsoft.com/office/drawing/2014/main" id="{5F85810E-9EC2-4696-90A7-DA80AFD3E57C}"/>
              </a:ext>
            </a:extLst>
          </p:cNvPr>
          <p:cNvPicPr>
            <a:picLocks noChangeAspect="1"/>
          </p:cNvPicPr>
          <p:nvPr/>
        </p:nvPicPr>
        <p:blipFill>
          <a:blip r:embed="rId2"/>
          <a:stretch>
            <a:fillRect/>
          </a:stretch>
        </p:blipFill>
        <p:spPr>
          <a:xfrm>
            <a:off x="6398668" y="1187777"/>
            <a:ext cx="5422545" cy="5326144"/>
          </a:xfrm>
          <a:prstGeom prst="rect">
            <a:avLst/>
          </a:prstGeom>
        </p:spPr>
      </p:pic>
      <p:sp>
        <p:nvSpPr>
          <p:cNvPr id="5" name="TextBox 4">
            <a:extLst>
              <a:ext uri="{FF2B5EF4-FFF2-40B4-BE49-F238E27FC236}">
                <a16:creationId xmlns:a16="http://schemas.microsoft.com/office/drawing/2014/main" id="{DD0C0D44-8620-4A2A-801D-26B4E04DAE59}"/>
              </a:ext>
            </a:extLst>
          </p:cNvPr>
          <p:cNvSpPr txBox="1"/>
          <p:nvPr/>
        </p:nvSpPr>
        <p:spPr>
          <a:xfrm>
            <a:off x="6537081" y="5174273"/>
            <a:ext cx="1404552" cy="261610"/>
          </a:xfrm>
          <a:prstGeom prst="rect">
            <a:avLst/>
          </a:prstGeom>
          <a:noFill/>
        </p:spPr>
        <p:txBody>
          <a:bodyPr wrap="none" rtlCol="0">
            <a:spAutoFit/>
          </a:bodyPr>
          <a:lstStyle/>
          <a:p>
            <a:r>
              <a:rPr lang="en-US" sz="1050" dirty="0"/>
              <a:t>Wind Speed (m/s)</a:t>
            </a:r>
          </a:p>
        </p:txBody>
      </p:sp>
      <p:sp>
        <p:nvSpPr>
          <p:cNvPr id="6" name="TextBox 5">
            <a:extLst>
              <a:ext uri="{FF2B5EF4-FFF2-40B4-BE49-F238E27FC236}">
                <a16:creationId xmlns:a16="http://schemas.microsoft.com/office/drawing/2014/main" id="{A3DB54F0-9290-47D2-B59A-1AF8DAAF1A5F}"/>
              </a:ext>
            </a:extLst>
          </p:cNvPr>
          <p:cNvSpPr txBox="1"/>
          <p:nvPr/>
        </p:nvSpPr>
        <p:spPr>
          <a:xfrm>
            <a:off x="9779977" y="1436077"/>
            <a:ext cx="1879041" cy="415498"/>
          </a:xfrm>
          <a:prstGeom prst="rect">
            <a:avLst/>
          </a:prstGeom>
          <a:noFill/>
        </p:spPr>
        <p:txBody>
          <a:bodyPr wrap="none" rtlCol="0">
            <a:spAutoFit/>
          </a:bodyPr>
          <a:lstStyle/>
          <a:p>
            <a:r>
              <a:rPr lang="en-US" sz="1050" dirty="0"/>
              <a:t>Time Slices (Normalized </a:t>
            </a:r>
          </a:p>
          <a:p>
            <a:r>
              <a:rPr lang="en-US" sz="1050" dirty="0"/>
              <a:t>                     Percentages) </a:t>
            </a:r>
          </a:p>
        </p:txBody>
      </p:sp>
    </p:spTree>
    <p:extLst>
      <p:ext uri="{BB962C8B-B14F-4D97-AF65-F5344CB8AC3E}">
        <p14:creationId xmlns:p14="http://schemas.microsoft.com/office/powerpoint/2010/main" val="4260105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F905-10C7-4BD3-8405-EA1BBD06F871}"/>
              </a:ext>
            </a:extLst>
          </p:cNvPr>
          <p:cNvSpPr>
            <a:spLocks noGrp="1"/>
          </p:cNvSpPr>
          <p:nvPr>
            <p:ph type="title"/>
          </p:nvPr>
        </p:nvSpPr>
        <p:spPr/>
        <p:txBody>
          <a:bodyPr/>
          <a:lstStyle/>
          <a:p>
            <a:r>
              <a:rPr lang="en-US" dirty="0"/>
              <a:t>SONIC WINDROSE</a:t>
            </a:r>
          </a:p>
        </p:txBody>
      </p:sp>
      <p:sp>
        <p:nvSpPr>
          <p:cNvPr id="3" name="Content Placeholder 2">
            <a:extLst>
              <a:ext uri="{FF2B5EF4-FFF2-40B4-BE49-F238E27FC236}">
                <a16:creationId xmlns:a16="http://schemas.microsoft.com/office/drawing/2014/main" id="{B076EAB2-AA27-4B82-B4B3-2AF9D3FEEA47}"/>
              </a:ext>
            </a:extLst>
          </p:cNvPr>
          <p:cNvSpPr>
            <a:spLocks noGrp="1"/>
          </p:cNvSpPr>
          <p:nvPr>
            <p:ph idx="1"/>
          </p:nvPr>
        </p:nvSpPr>
        <p:spPr>
          <a:xfrm>
            <a:off x="1066800" y="2103120"/>
            <a:ext cx="3825711" cy="3931920"/>
          </a:xfrm>
        </p:spPr>
        <p:txBody>
          <a:bodyPr/>
          <a:lstStyle/>
          <a:p>
            <a:r>
              <a:rPr lang="en-US" dirty="0"/>
              <a:t>Data from all Sonic Files Concatenated (2018, 2019, and 2020)</a:t>
            </a:r>
          </a:p>
          <a:p>
            <a:endParaRPr lang="en-US" dirty="0"/>
          </a:p>
          <a:p>
            <a:pPr marL="0" indent="0">
              <a:buNone/>
            </a:pPr>
            <a:endParaRPr lang="en-US" dirty="0"/>
          </a:p>
          <a:p>
            <a:r>
              <a:rPr lang="en-US" dirty="0"/>
              <a:t>Bins set to 30 with a step size of 5, and the frequency was from 1 to 18 with a step size of 3. (That’s what the red values on the concentric rings are).</a:t>
            </a:r>
          </a:p>
        </p:txBody>
      </p:sp>
      <p:pic>
        <p:nvPicPr>
          <p:cNvPr id="5" name="Picture 4" descr="Chart, radar chart&#10;&#10;Description automatically generated">
            <a:extLst>
              <a:ext uri="{FF2B5EF4-FFF2-40B4-BE49-F238E27FC236}">
                <a16:creationId xmlns:a16="http://schemas.microsoft.com/office/drawing/2014/main" id="{1A1E4ADF-D486-48F2-A444-6E6C2047D8FF}"/>
              </a:ext>
            </a:extLst>
          </p:cNvPr>
          <p:cNvPicPr>
            <a:picLocks noChangeAspect="1"/>
          </p:cNvPicPr>
          <p:nvPr/>
        </p:nvPicPr>
        <p:blipFill>
          <a:blip r:embed="rId2"/>
          <a:stretch>
            <a:fillRect/>
          </a:stretch>
        </p:blipFill>
        <p:spPr>
          <a:xfrm>
            <a:off x="6759020" y="1597869"/>
            <a:ext cx="5040190" cy="4858102"/>
          </a:xfrm>
          <a:prstGeom prst="rect">
            <a:avLst/>
          </a:prstGeom>
        </p:spPr>
      </p:pic>
      <p:sp>
        <p:nvSpPr>
          <p:cNvPr id="6" name="TextBox 5">
            <a:extLst>
              <a:ext uri="{FF2B5EF4-FFF2-40B4-BE49-F238E27FC236}">
                <a16:creationId xmlns:a16="http://schemas.microsoft.com/office/drawing/2014/main" id="{D06B7DF6-C97A-4CF0-A571-3B1BC77FAF77}"/>
              </a:ext>
            </a:extLst>
          </p:cNvPr>
          <p:cNvSpPr txBox="1"/>
          <p:nvPr/>
        </p:nvSpPr>
        <p:spPr>
          <a:xfrm>
            <a:off x="7101920" y="5260131"/>
            <a:ext cx="1186543" cy="230832"/>
          </a:xfrm>
          <a:prstGeom prst="rect">
            <a:avLst/>
          </a:prstGeom>
          <a:noFill/>
        </p:spPr>
        <p:txBody>
          <a:bodyPr wrap="none" rtlCol="0">
            <a:spAutoFit/>
          </a:bodyPr>
          <a:lstStyle/>
          <a:p>
            <a:r>
              <a:rPr lang="en-US" sz="900" dirty="0"/>
              <a:t>Wind Speed (m/s)</a:t>
            </a:r>
          </a:p>
        </p:txBody>
      </p:sp>
      <p:sp>
        <p:nvSpPr>
          <p:cNvPr id="7" name="TextBox 6">
            <a:extLst>
              <a:ext uri="{FF2B5EF4-FFF2-40B4-BE49-F238E27FC236}">
                <a16:creationId xmlns:a16="http://schemas.microsoft.com/office/drawing/2014/main" id="{156C830A-9E5D-47EB-9C5E-6D7BB220CD6A}"/>
              </a:ext>
            </a:extLst>
          </p:cNvPr>
          <p:cNvSpPr txBox="1"/>
          <p:nvPr/>
        </p:nvSpPr>
        <p:spPr>
          <a:xfrm>
            <a:off x="9999785" y="1806445"/>
            <a:ext cx="1879041" cy="415498"/>
          </a:xfrm>
          <a:prstGeom prst="rect">
            <a:avLst/>
          </a:prstGeom>
          <a:noFill/>
        </p:spPr>
        <p:txBody>
          <a:bodyPr wrap="none" rtlCol="0">
            <a:spAutoFit/>
          </a:bodyPr>
          <a:lstStyle/>
          <a:p>
            <a:r>
              <a:rPr lang="en-US" sz="1050" dirty="0"/>
              <a:t>Time Slices (Normalized </a:t>
            </a:r>
          </a:p>
          <a:p>
            <a:r>
              <a:rPr lang="en-US" sz="1050" dirty="0"/>
              <a:t>                     Percentages) </a:t>
            </a:r>
          </a:p>
        </p:txBody>
      </p:sp>
    </p:spTree>
    <p:extLst>
      <p:ext uri="{BB962C8B-B14F-4D97-AF65-F5344CB8AC3E}">
        <p14:creationId xmlns:p14="http://schemas.microsoft.com/office/powerpoint/2010/main" val="115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9AC4-A585-413E-B4B0-FDEC4DF6DD83}"/>
              </a:ext>
            </a:extLst>
          </p:cNvPr>
          <p:cNvSpPr>
            <a:spLocks noGrp="1"/>
          </p:cNvSpPr>
          <p:nvPr>
            <p:ph type="title"/>
          </p:nvPr>
        </p:nvSpPr>
        <p:spPr>
          <a:xfrm>
            <a:off x="402210" y="545879"/>
            <a:ext cx="10058400" cy="1371600"/>
          </a:xfrm>
        </p:spPr>
        <p:txBody>
          <a:bodyPr/>
          <a:lstStyle/>
          <a:p>
            <a:r>
              <a:rPr lang="en-US" dirty="0"/>
              <a:t>SIDE BY SIDE COMPARISON</a:t>
            </a:r>
          </a:p>
        </p:txBody>
      </p:sp>
      <p:sp>
        <p:nvSpPr>
          <p:cNvPr id="3" name="Content Placeholder 2">
            <a:extLst>
              <a:ext uri="{FF2B5EF4-FFF2-40B4-BE49-F238E27FC236}">
                <a16:creationId xmlns:a16="http://schemas.microsoft.com/office/drawing/2014/main" id="{7842AC4B-4F4A-422D-B5BA-70D3D3455CB3}"/>
              </a:ext>
            </a:extLst>
          </p:cNvPr>
          <p:cNvSpPr>
            <a:spLocks noGrp="1"/>
          </p:cNvSpPr>
          <p:nvPr>
            <p:ph idx="1"/>
          </p:nvPr>
        </p:nvSpPr>
        <p:spPr>
          <a:xfrm>
            <a:off x="402210" y="2466052"/>
            <a:ext cx="1761241" cy="3931920"/>
          </a:xfrm>
        </p:spPr>
        <p:txBody>
          <a:bodyPr/>
          <a:lstStyle/>
          <a:p>
            <a:r>
              <a:rPr lang="en-US" dirty="0"/>
              <a:t>It is evident from this side-by-side view of the WXT data and Sonic data that the Sonic has higher wind readings overall.</a:t>
            </a:r>
          </a:p>
        </p:txBody>
      </p:sp>
      <p:pic>
        <p:nvPicPr>
          <p:cNvPr id="4" name="Picture 3">
            <a:extLst>
              <a:ext uri="{FF2B5EF4-FFF2-40B4-BE49-F238E27FC236}">
                <a16:creationId xmlns:a16="http://schemas.microsoft.com/office/drawing/2014/main" id="{E61CDE19-74C6-43BD-8C2A-B7EFE0ABC42B}"/>
              </a:ext>
            </a:extLst>
          </p:cNvPr>
          <p:cNvPicPr>
            <a:picLocks noChangeAspect="1"/>
          </p:cNvPicPr>
          <p:nvPr/>
        </p:nvPicPr>
        <p:blipFill>
          <a:blip r:embed="rId2"/>
          <a:stretch>
            <a:fillRect/>
          </a:stretch>
        </p:blipFill>
        <p:spPr>
          <a:xfrm>
            <a:off x="7211505" y="2131238"/>
            <a:ext cx="4534293" cy="4266734"/>
          </a:xfrm>
          <a:prstGeom prst="rect">
            <a:avLst/>
          </a:prstGeom>
        </p:spPr>
      </p:pic>
      <p:pic>
        <p:nvPicPr>
          <p:cNvPr id="5" name="Picture 4" descr="Chart, radar chart&#10;&#10;Description automatically generated">
            <a:extLst>
              <a:ext uri="{FF2B5EF4-FFF2-40B4-BE49-F238E27FC236}">
                <a16:creationId xmlns:a16="http://schemas.microsoft.com/office/drawing/2014/main" id="{BB7E910E-608C-41EA-9537-B34AED8286F2}"/>
              </a:ext>
            </a:extLst>
          </p:cNvPr>
          <p:cNvPicPr>
            <a:picLocks noChangeAspect="1"/>
          </p:cNvPicPr>
          <p:nvPr/>
        </p:nvPicPr>
        <p:blipFill>
          <a:blip r:embed="rId3"/>
          <a:stretch>
            <a:fillRect/>
          </a:stretch>
        </p:blipFill>
        <p:spPr>
          <a:xfrm>
            <a:off x="2577551" y="2137182"/>
            <a:ext cx="4534293" cy="4260790"/>
          </a:xfrm>
          <a:prstGeom prst="rect">
            <a:avLst/>
          </a:prstGeom>
        </p:spPr>
      </p:pic>
      <p:sp>
        <p:nvSpPr>
          <p:cNvPr id="6" name="TextBox 5">
            <a:extLst>
              <a:ext uri="{FF2B5EF4-FFF2-40B4-BE49-F238E27FC236}">
                <a16:creationId xmlns:a16="http://schemas.microsoft.com/office/drawing/2014/main" id="{4702D59D-77A2-4D75-AD52-A7ABDE76839D}"/>
              </a:ext>
            </a:extLst>
          </p:cNvPr>
          <p:cNvSpPr txBox="1"/>
          <p:nvPr/>
        </p:nvSpPr>
        <p:spPr>
          <a:xfrm>
            <a:off x="2868424" y="5299696"/>
            <a:ext cx="1186543" cy="230832"/>
          </a:xfrm>
          <a:prstGeom prst="rect">
            <a:avLst/>
          </a:prstGeom>
          <a:noFill/>
        </p:spPr>
        <p:txBody>
          <a:bodyPr wrap="none" rtlCol="0">
            <a:spAutoFit/>
          </a:bodyPr>
          <a:lstStyle/>
          <a:p>
            <a:r>
              <a:rPr lang="en-US" sz="900" dirty="0"/>
              <a:t>Wind Speed (m/s)</a:t>
            </a:r>
          </a:p>
        </p:txBody>
      </p:sp>
      <p:sp>
        <p:nvSpPr>
          <p:cNvPr id="7" name="TextBox 6">
            <a:extLst>
              <a:ext uri="{FF2B5EF4-FFF2-40B4-BE49-F238E27FC236}">
                <a16:creationId xmlns:a16="http://schemas.microsoft.com/office/drawing/2014/main" id="{98D41E55-1DCF-49D9-BF43-9D8178F8CFAE}"/>
              </a:ext>
            </a:extLst>
          </p:cNvPr>
          <p:cNvSpPr txBox="1"/>
          <p:nvPr/>
        </p:nvSpPr>
        <p:spPr>
          <a:xfrm>
            <a:off x="5370635" y="2316399"/>
            <a:ext cx="1879041" cy="415498"/>
          </a:xfrm>
          <a:prstGeom prst="rect">
            <a:avLst/>
          </a:prstGeom>
          <a:noFill/>
        </p:spPr>
        <p:txBody>
          <a:bodyPr wrap="none" rtlCol="0">
            <a:spAutoFit/>
          </a:bodyPr>
          <a:lstStyle/>
          <a:p>
            <a:r>
              <a:rPr lang="en-US" sz="1050" dirty="0"/>
              <a:t>Time Slices (Normalized </a:t>
            </a:r>
          </a:p>
          <a:p>
            <a:r>
              <a:rPr lang="en-US" sz="1050" dirty="0"/>
              <a:t>                     Percentages) </a:t>
            </a:r>
          </a:p>
        </p:txBody>
      </p:sp>
      <p:sp>
        <p:nvSpPr>
          <p:cNvPr id="8" name="TextBox 7">
            <a:extLst>
              <a:ext uri="{FF2B5EF4-FFF2-40B4-BE49-F238E27FC236}">
                <a16:creationId xmlns:a16="http://schemas.microsoft.com/office/drawing/2014/main" id="{E7A06A0F-0C70-4877-AC00-370D7610E75B}"/>
              </a:ext>
            </a:extLst>
          </p:cNvPr>
          <p:cNvSpPr txBox="1"/>
          <p:nvPr/>
        </p:nvSpPr>
        <p:spPr>
          <a:xfrm>
            <a:off x="9910749" y="2258303"/>
            <a:ext cx="1879041" cy="415498"/>
          </a:xfrm>
          <a:prstGeom prst="rect">
            <a:avLst/>
          </a:prstGeom>
          <a:noFill/>
        </p:spPr>
        <p:txBody>
          <a:bodyPr wrap="none" rtlCol="0">
            <a:spAutoFit/>
          </a:bodyPr>
          <a:lstStyle/>
          <a:p>
            <a:r>
              <a:rPr lang="en-US" sz="1050" dirty="0"/>
              <a:t>Time Slices (Normalized </a:t>
            </a:r>
          </a:p>
          <a:p>
            <a:r>
              <a:rPr lang="en-US" sz="1050" dirty="0"/>
              <a:t>                     Percentages) </a:t>
            </a:r>
          </a:p>
        </p:txBody>
      </p:sp>
      <p:sp>
        <p:nvSpPr>
          <p:cNvPr id="10" name="TextBox 9">
            <a:extLst>
              <a:ext uri="{FF2B5EF4-FFF2-40B4-BE49-F238E27FC236}">
                <a16:creationId xmlns:a16="http://schemas.microsoft.com/office/drawing/2014/main" id="{A63F801F-9CC0-4CBF-9E56-29215ADD63B7}"/>
              </a:ext>
            </a:extLst>
          </p:cNvPr>
          <p:cNvSpPr txBox="1"/>
          <p:nvPr/>
        </p:nvSpPr>
        <p:spPr>
          <a:xfrm>
            <a:off x="7346639" y="5299696"/>
            <a:ext cx="1186543" cy="230832"/>
          </a:xfrm>
          <a:prstGeom prst="rect">
            <a:avLst/>
          </a:prstGeom>
          <a:noFill/>
        </p:spPr>
        <p:txBody>
          <a:bodyPr wrap="none" rtlCol="0">
            <a:spAutoFit/>
          </a:bodyPr>
          <a:lstStyle/>
          <a:p>
            <a:r>
              <a:rPr lang="en-US" sz="900" dirty="0"/>
              <a:t>Wind Speed (m/s)</a:t>
            </a:r>
          </a:p>
        </p:txBody>
      </p:sp>
    </p:spTree>
    <p:extLst>
      <p:ext uri="{BB962C8B-B14F-4D97-AF65-F5344CB8AC3E}">
        <p14:creationId xmlns:p14="http://schemas.microsoft.com/office/powerpoint/2010/main" val="2346292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BADB-0CB9-4B89-8963-5F0932E72D03}"/>
              </a:ext>
            </a:extLst>
          </p:cNvPr>
          <p:cNvSpPr>
            <a:spLocks noGrp="1"/>
          </p:cNvSpPr>
          <p:nvPr>
            <p:ph type="title"/>
          </p:nvPr>
        </p:nvSpPr>
        <p:spPr/>
        <p:txBody>
          <a:bodyPr>
            <a:normAutofit fontScale="90000"/>
          </a:bodyPr>
          <a:lstStyle/>
          <a:p>
            <a:r>
              <a:rPr lang="en-US" dirty="0"/>
              <a:t>TOP TEN PERCENTILE COMPARISONS</a:t>
            </a:r>
          </a:p>
        </p:txBody>
      </p:sp>
      <p:sp>
        <p:nvSpPr>
          <p:cNvPr id="3" name="Content Placeholder 2">
            <a:extLst>
              <a:ext uri="{FF2B5EF4-FFF2-40B4-BE49-F238E27FC236}">
                <a16:creationId xmlns:a16="http://schemas.microsoft.com/office/drawing/2014/main" id="{AF9AC1B6-D872-47CA-8456-2C01161E5096}"/>
              </a:ext>
            </a:extLst>
          </p:cNvPr>
          <p:cNvSpPr>
            <a:spLocks noGrp="1"/>
          </p:cNvSpPr>
          <p:nvPr>
            <p:ph idx="1"/>
          </p:nvPr>
        </p:nvSpPr>
        <p:spPr/>
        <p:txBody>
          <a:bodyPr/>
          <a:lstStyle/>
          <a:p>
            <a:r>
              <a:rPr lang="en-US" dirty="0"/>
              <a:t>The next job was to narrow the data down into the top 10</a:t>
            </a:r>
            <a:r>
              <a:rPr lang="en-US" baseline="30000" dirty="0"/>
              <a:t>th</a:t>
            </a:r>
            <a:r>
              <a:rPr lang="en-US" dirty="0"/>
              <a:t> percentile of max wind speeds for WXT and Sonic both. </a:t>
            </a:r>
          </a:p>
          <a:p>
            <a:r>
              <a:rPr lang="en-US" dirty="0"/>
              <a:t>First, I concatenated all WXT records from 2018 – 2020, did the same thing for Sonic (after averaging every 300</a:t>
            </a:r>
            <a:r>
              <a:rPr lang="en-US" baseline="30000" dirty="0"/>
              <a:t>th</a:t>
            </a:r>
            <a:r>
              <a:rPr lang="en-US" dirty="0"/>
              <a:t> data point: Sonic is in 1 second intervals, and WXT is in 5-min intervals, so 5 min = 300 seconds). </a:t>
            </a:r>
          </a:p>
          <a:p>
            <a:r>
              <a:rPr lang="en-US" dirty="0"/>
              <a:t>Then, I had to “un-sort” the data so that the datetime variable would line up nicely. (Before this step, the data frames were sorted by Wind Speed in m/s).</a:t>
            </a:r>
          </a:p>
          <a:p>
            <a:r>
              <a:rPr lang="en-US" dirty="0"/>
              <a:t>Finally, I plotted the graph AND wind roses for both the Sonic and WXT Anemometers using that Top Tenth Percentile I calculated.</a:t>
            </a:r>
          </a:p>
        </p:txBody>
      </p:sp>
      <p:pic>
        <p:nvPicPr>
          <p:cNvPr id="5" name="Picture 4" descr="Graphical user interface, text, application, email&#10;&#10;Description automatically generated">
            <a:extLst>
              <a:ext uri="{FF2B5EF4-FFF2-40B4-BE49-F238E27FC236}">
                <a16:creationId xmlns:a16="http://schemas.microsoft.com/office/drawing/2014/main" id="{1242C91C-4498-4318-8661-CA1252E96A59}"/>
              </a:ext>
            </a:extLst>
          </p:cNvPr>
          <p:cNvPicPr>
            <a:picLocks noChangeAspect="1"/>
          </p:cNvPicPr>
          <p:nvPr/>
        </p:nvPicPr>
        <p:blipFill>
          <a:blip r:embed="rId2"/>
          <a:stretch>
            <a:fillRect/>
          </a:stretch>
        </p:blipFill>
        <p:spPr>
          <a:xfrm>
            <a:off x="1570952" y="5370077"/>
            <a:ext cx="3299746" cy="88780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7686A41-8A7D-4167-BD1D-33749B9F5F96}"/>
              </a:ext>
            </a:extLst>
          </p:cNvPr>
          <p:cNvPicPr>
            <a:picLocks noChangeAspect="1"/>
          </p:cNvPicPr>
          <p:nvPr/>
        </p:nvPicPr>
        <p:blipFill>
          <a:blip r:embed="rId3"/>
          <a:stretch>
            <a:fillRect/>
          </a:stretch>
        </p:blipFill>
        <p:spPr>
          <a:xfrm>
            <a:off x="5573922" y="5370078"/>
            <a:ext cx="3843555" cy="887807"/>
          </a:xfrm>
          <a:prstGeom prst="rect">
            <a:avLst/>
          </a:prstGeom>
        </p:spPr>
      </p:pic>
    </p:spTree>
    <p:extLst>
      <p:ext uri="{BB962C8B-B14F-4D97-AF65-F5344CB8AC3E}">
        <p14:creationId xmlns:p14="http://schemas.microsoft.com/office/powerpoint/2010/main" val="358546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4E61-0629-4DF4-AE46-EB5A3A76AA3B}"/>
              </a:ext>
            </a:extLst>
          </p:cNvPr>
          <p:cNvSpPr>
            <a:spLocks noGrp="1"/>
          </p:cNvSpPr>
          <p:nvPr>
            <p:ph type="title"/>
          </p:nvPr>
        </p:nvSpPr>
        <p:spPr/>
        <p:txBody>
          <a:bodyPr/>
          <a:lstStyle/>
          <a:p>
            <a:r>
              <a:rPr lang="en-US" dirty="0"/>
              <a:t>SONIC VS. WXT PLOT (TOP TEN)</a:t>
            </a:r>
          </a:p>
        </p:txBody>
      </p:sp>
      <p:sp>
        <p:nvSpPr>
          <p:cNvPr id="3" name="Content Placeholder 2">
            <a:extLst>
              <a:ext uri="{FF2B5EF4-FFF2-40B4-BE49-F238E27FC236}">
                <a16:creationId xmlns:a16="http://schemas.microsoft.com/office/drawing/2014/main" id="{4CA3C6C1-7491-4107-8CEF-AFE3C80D4E4F}"/>
              </a:ext>
            </a:extLst>
          </p:cNvPr>
          <p:cNvSpPr>
            <a:spLocks noGrp="1"/>
          </p:cNvSpPr>
          <p:nvPr>
            <p:ph idx="1"/>
          </p:nvPr>
        </p:nvSpPr>
        <p:spPr>
          <a:xfrm>
            <a:off x="1066800" y="2103120"/>
            <a:ext cx="2573215" cy="3931920"/>
          </a:xfrm>
        </p:spPr>
        <p:txBody>
          <a:bodyPr/>
          <a:lstStyle/>
          <a:p>
            <a:r>
              <a:rPr lang="en-US" dirty="0"/>
              <a:t>Here you can see the Sonic data is considerably higher than WXT on average except for a few special points.</a:t>
            </a:r>
          </a:p>
          <a:p>
            <a:r>
              <a:rPr lang="en-US" dirty="0"/>
              <a:t>We still have some noise in this data (and missing data chunks) that need to be smoothed out.</a:t>
            </a:r>
          </a:p>
        </p:txBody>
      </p:sp>
      <p:pic>
        <p:nvPicPr>
          <p:cNvPr id="5" name="Picture 4" descr="Chart, histogram&#10;&#10;Description automatically generated">
            <a:extLst>
              <a:ext uri="{FF2B5EF4-FFF2-40B4-BE49-F238E27FC236}">
                <a16:creationId xmlns:a16="http://schemas.microsoft.com/office/drawing/2014/main" id="{75D9E3A9-86A7-4A0E-9377-9935DED18BF2}"/>
              </a:ext>
            </a:extLst>
          </p:cNvPr>
          <p:cNvPicPr>
            <a:picLocks noChangeAspect="1"/>
          </p:cNvPicPr>
          <p:nvPr/>
        </p:nvPicPr>
        <p:blipFill>
          <a:blip r:embed="rId2"/>
          <a:stretch>
            <a:fillRect/>
          </a:stretch>
        </p:blipFill>
        <p:spPr>
          <a:xfrm>
            <a:off x="3829050" y="2252589"/>
            <a:ext cx="7884600" cy="4100661"/>
          </a:xfrm>
          <a:prstGeom prst="rect">
            <a:avLst/>
          </a:prstGeom>
        </p:spPr>
      </p:pic>
    </p:spTree>
    <p:extLst>
      <p:ext uri="{BB962C8B-B14F-4D97-AF65-F5344CB8AC3E}">
        <p14:creationId xmlns:p14="http://schemas.microsoft.com/office/powerpoint/2010/main" val="403896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9862-6EE7-4A08-9AF5-0AF3B66DB85D}"/>
              </a:ext>
            </a:extLst>
          </p:cNvPr>
          <p:cNvSpPr>
            <a:spLocks noGrp="1"/>
          </p:cNvSpPr>
          <p:nvPr>
            <p:ph type="title"/>
          </p:nvPr>
        </p:nvSpPr>
        <p:spPr/>
        <p:txBody>
          <a:bodyPr>
            <a:normAutofit/>
          </a:bodyPr>
          <a:lstStyle/>
          <a:p>
            <a:r>
              <a:rPr lang="en-US" sz="4200" dirty="0"/>
              <a:t>SONIC VS. WXT WIND ROSES (TOP TEN)</a:t>
            </a:r>
          </a:p>
        </p:txBody>
      </p:sp>
      <p:pic>
        <p:nvPicPr>
          <p:cNvPr id="5" name="Content Placeholder 4" descr="Chart, radar chart&#10;&#10;Description automatically generated">
            <a:extLst>
              <a:ext uri="{FF2B5EF4-FFF2-40B4-BE49-F238E27FC236}">
                <a16:creationId xmlns:a16="http://schemas.microsoft.com/office/drawing/2014/main" id="{AEDC9076-A4AE-48B7-92D5-D3045E4EDDF8}"/>
              </a:ext>
            </a:extLst>
          </p:cNvPr>
          <p:cNvPicPr>
            <a:picLocks noGrp="1" noChangeAspect="1"/>
          </p:cNvPicPr>
          <p:nvPr>
            <p:ph idx="1"/>
          </p:nvPr>
        </p:nvPicPr>
        <p:blipFill>
          <a:blip r:embed="rId2"/>
          <a:stretch>
            <a:fillRect/>
          </a:stretch>
        </p:blipFill>
        <p:spPr>
          <a:xfrm>
            <a:off x="7258639" y="1977369"/>
            <a:ext cx="4568865" cy="4548499"/>
          </a:xfrm>
        </p:spPr>
      </p:pic>
      <p:pic>
        <p:nvPicPr>
          <p:cNvPr id="7" name="Picture 6" descr="Chart, radar chart&#10;&#10;Description automatically generated">
            <a:extLst>
              <a:ext uri="{FF2B5EF4-FFF2-40B4-BE49-F238E27FC236}">
                <a16:creationId xmlns:a16="http://schemas.microsoft.com/office/drawing/2014/main" id="{AB0A451D-F3FC-4369-A8DB-3820BBA7A48C}"/>
              </a:ext>
            </a:extLst>
          </p:cNvPr>
          <p:cNvPicPr>
            <a:picLocks noChangeAspect="1"/>
          </p:cNvPicPr>
          <p:nvPr/>
        </p:nvPicPr>
        <p:blipFill>
          <a:blip r:embed="rId3"/>
          <a:stretch>
            <a:fillRect/>
          </a:stretch>
        </p:blipFill>
        <p:spPr>
          <a:xfrm>
            <a:off x="2367822" y="1977602"/>
            <a:ext cx="4777696" cy="4546627"/>
          </a:xfrm>
          <a:prstGeom prst="rect">
            <a:avLst/>
          </a:prstGeom>
        </p:spPr>
      </p:pic>
      <p:sp>
        <p:nvSpPr>
          <p:cNvPr id="8" name="Content Placeholder 2">
            <a:extLst>
              <a:ext uri="{FF2B5EF4-FFF2-40B4-BE49-F238E27FC236}">
                <a16:creationId xmlns:a16="http://schemas.microsoft.com/office/drawing/2014/main" id="{4FB9E923-31A6-4758-9150-2C84FB885C91}"/>
              </a:ext>
            </a:extLst>
          </p:cNvPr>
          <p:cNvSpPr txBox="1">
            <a:spLocks/>
          </p:cNvSpPr>
          <p:nvPr/>
        </p:nvSpPr>
        <p:spPr>
          <a:xfrm>
            <a:off x="444630" y="2014194"/>
            <a:ext cx="1761241"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It is, once again evident from this side-by-side view of the WXT data and Sonic data that the Sonic has higher wind readings overall.</a:t>
            </a:r>
          </a:p>
        </p:txBody>
      </p:sp>
      <p:sp>
        <p:nvSpPr>
          <p:cNvPr id="9" name="TextBox 8">
            <a:extLst>
              <a:ext uri="{FF2B5EF4-FFF2-40B4-BE49-F238E27FC236}">
                <a16:creationId xmlns:a16="http://schemas.microsoft.com/office/drawing/2014/main" id="{6C0D8D95-EFB2-4C74-B4ED-B2475AF522A5}"/>
              </a:ext>
            </a:extLst>
          </p:cNvPr>
          <p:cNvSpPr txBox="1"/>
          <p:nvPr/>
        </p:nvSpPr>
        <p:spPr>
          <a:xfrm>
            <a:off x="2644221" y="5352450"/>
            <a:ext cx="1186543" cy="230832"/>
          </a:xfrm>
          <a:prstGeom prst="rect">
            <a:avLst/>
          </a:prstGeom>
          <a:noFill/>
        </p:spPr>
        <p:txBody>
          <a:bodyPr wrap="none" rtlCol="0">
            <a:spAutoFit/>
          </a:bodyPr>
          <a:lstStyle/>
          <a:p>
            <a:r>
              <a:rPr lang="en-US" sz="900" dirty="0"/>
              <a:t>Wind Speed (m/s)</a:t>
            </a:r>
          </a:p>
        </p:txBody>
      </p:sp>
      <p:sp>
        <p:nvSpPr>
          <p:cNvPr id="10" name="TextBox 9">
            <a:extLst>
              <a:ext uri="{FF2B5EF4-FFF2-40B4-BE49-F238E27FC236}">
                <a16:creationId xmlns:a16="http://schemas.microsoft.com/office/drawing/2014/main" id="{7E6E6C19-416F-4867-8ADF-06196D63DEB0}"/>
              </a:ext>
            </a:extLst>
          </p:cNvPr>
          <p:cNvSpPr txBox="1"/>
          <p:nvPr/>
        </p:nvSpPr>
        <p:spPr>
          <a:xfrm>
            <a:off x="7488782" y="5352450"/>
            <a:ext cx="1186543" cy="230832"/>
          </a:xfrm>
          <a:prstGeom prst="rect">
            <a:avLst/>
          </a:prstGeom>
          <a:noFill/>
        </p:spPr>
        <p:txBody>
          <a:bodyPr wrap="none" rtlCol="0">
            <a:spAutoFit/>
          </a:bodyPr>
          <a:lstStyle/>
          <a:p>
            <a:r>
              <a:rPr lang="en-US" sz="900" dirty="0"/>
              <a:t>Wind Speed (m/s)</a:t>
            </a:r>
          </a:p>
        </p:txBody>
      </p:sp>
      <p:sp>
        <p:nvSpPr>
          <p:cNvPr id="11" name="TextBox 10">
            <a:extLst>
              <a:ext uri="{FF2B5EF4-FFF2-40B4-BE49-F238E27FC236}">
                <a16:creationId xmlns:a16="http://schemas.microsoft.com/office/drawing/2014/main" id="{AAFE1315-7446-4570-84DB-626637356EBD}"/>
              </a:ext>
            </a:extLst>
          </p:cNvPr>
          <p:cNvSpPr txBox="1"/>
          <p:nvPr/>
        </p:nvSpPr>
        <p:spPr>
          <a:xfrm>
            <a:off x="5225562" y="2162534"/>
            <a:ext cx="1879041" cy="415498"/>
          </a:xfrm>
          <a:prstGeom prst="rect">
            <a:avLst/>
          </a:prstGeom>
          <a:noFill/>
        </p:spPr>
        <p:txBody>
          <a:bodyPr wrap="none" rtlCol="0">
            <a:spAutoFit/>
          </a:bodyPr>
          <a:lstStyle/>
          <a:p>
            <a:r>
              <a:rPr lang="en-US" sz="1050" dirty="0"/>
              <a:t>Time Slices (Normalized </a:t>
            </a:r>
          </a:p>
          <a:p>
            <a:r>
              <a:rPr lang="en-US" sz="1050" dirty="0"/>
              <a:t>                     Percentages) </a:t>
            </a:r>
          </a:p>
        </p:txBody>
      </p:sp>
      <p:sp>
        <p:nvSpPr>
          <p:cNvPr id="12" name="TextBox 11">
            <a:extLst>
              <a:ext uri="{FF2B5EF4-FFF2-40B4-BE49-F238E27FC236}">
                <a16:creationId xmlns:a16="http://schemas.microsoft.com/office/drawing/2014/main" id="{57E61B90-AD49-431F-A475-C05BED2D0BA5}"/>
              </a:ext>
            </a:extLst>
          </p:cNvPr>
          <p:cNvSpPr txBox="1"/>
          <p:nvPr/>
        </p:nvSpPr>
        <p:spPr>
          <a:xfrm>
            <a:off x="10061584" y="2162534"/>
            <a:ext cx="1879041" cy="415498"/>
          </a:xfrm>
          <a:prstGeom prst="rect">
            <a:avLst/>
          </a:prstGeom>
          <a:noFill/>
        </p:spPr>
        <p:txBody>
          <a:bodyPr wrap="none" rtlCol="0">
            <a:spAutoFit/>
          </a:bodyPr>
          <a:lstStyle/>
          <a:p>
            <a:r>
              <a:rPr lang="en-US" sz="1050" dirty="0"/>
              <a:t>Time Slices (Normalized </a:t>
            </a:r>
          </a:p>
          <a:p>
            <a:r>
              <a:rPr lang="en-US" sz="1050" dirty="0"/>
              <a:t>                     Percentages) </a:t>
            </a:r>
          </a:p>
        </p:txBody>
      </p:sp>
    </p:spTree>
    <p:extLst>
      <p:ext uri="{BB962C8B-B14F-4D97-AF65-F5344CB8AC3E}">
        <p14:creationId xmlns:p14="http://schemas.microsoft.com/office/powerpoint/2010/main" val="394858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C6BC2-E9E2-4780-8A41-064073CD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70450CF-22E9-4B1D-B146-30FEE770C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80238079-1F65-476A-BC6C-F2D3BD26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3740C935-D2D3-4F63-A4DA-CD768BB3F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BE8D8045-0F80-4964-B591-0D599AB42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8" name="Straight Connector 17">
              <a:extLst>
                <a:ext uri="{FF2B5EF4-FFF2-40B4-BE49-F238E27FC236}">
                  <a16:creationId xmlns:a16="http://schemas.microsoft.com/office/drawing/2014/main" id="{AF8A5889-0EE6-4E19-98FE-29F79E987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0FE4C3-64BE-4A2B-818D-4D84479344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670D04-30D8-487E-A3F4-0655E4801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0FE051AA-0631-4833-B52C-BE76B9D3A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F2829316-8F5B-4EA1-9581-1F1152944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C57FB2C-BCAB-4B54-83EF-419E439E76E1}"/>
              </a:ext>
            </a:extLst>
          </p:cNvPr>
          <p:cNvSpPr>
            <a:spLocks noGrp="1"/>
          </p:cNvSpPr>
          <p:nvPr>
            <p:ph type="title"/>
          </p:nvPr>
        </p:nvSpPr>
        <p:spPr>
          <a:xfrm>
            <a:off x="5368899" y="1632861"/>
            <a:ext cx="5716338" cy="3042706"/>
          </a:xfrm>
        </p:spPr>
        <p:txBody>
          <a:bodyPr vert="horz" lIns="91440" tIns="45720" rIns="91440" bIns="45720" rtlCol="0" anchor="ctr">
            <a:normAutofit/>
          </a:bodyPr>
          <a:lstStyle/>
          <a:p>
            <a:pPr algn="ctr">
              <a:lnSpc>
                <a:spcPct val="83000"/>
              </a:lnSpc>
            </a:pPr>
            <a:r>
              <a:rPr lang="en-US" sz="4000" b="1" u="sng" cap="all" spc="-100" dirty="0"/>
              <a:t>RESEARCH TOPIC</a:t>
            </a:r>
            <a:br>
              <a:rPr lang="en-US" sz="3800" cap="all" spc="-100" dirty="0"/>
            </a:br>
            <a:br>
              <a:rPr lang="en-US" sz="3800" cap="all" spc="-100" dirty="0"/>
            </a:br>
            <a:r>
              <a:rPr lang="en-US" sz="3800" cap="all" spc="-100" dirty="0"/>
              <a:t>Have we experienced a change in severe *Chinook Wind Events in Boulder? </a:t>
            </a:r>
          </a:p>
        </p:txBody>
      </p:sp>
      <p:sp>
        <p:nvSpPr>
          <p:cNvPr id="3" name="Content Placeholder 2">
            <a:extLst>
              <a:ext uri="{FF2B5EF4-FFF2-40B4-BE49-F238E27FC236}">
                <a16:creationId xmlns:a16="http://schemas.microsoft.com/office/drawing/2014/main" id="{E005A335-DA7F-4B07-80CE-61253A9C5219}"/>
              </a:ext>
            </a:extLst>
          </p:cNvPr>
          <p:cNvSpPr>
            <a:spLocks noGrp="1"/>
          </p:cNvSpPr>
          <p:nvPr>
            <p:ph idx="1"/>
          </p:nvPr>
        </p:nvSpPr>
        <p:spPr>
          <a:xfrm>
            <a:off x="5549436" y="4722615"/>
            <a:ext cx="5355264" cy="950976"/>
          </a:xfrm>
        </p:spPr>
        <p:txBody>
          <a:bodyPr vert="horz" lIns="91440" tIns="45720" rIns="91440" bIns="45720" rtlCol="0">
            <a:normAutofit/>
          </a:bodyPr>
          <a:lstStyle/>
          <a:p>
            <a:pPr algn="ctr">
              <a:spcBef>
                <a:spcPts val="0"/>
              </a:spcBef>
              <a:spcAft>
                <a:spcPts val="600"/>
              </a:spcAft>
              <a:buFont typeface="Arial" panose="020B0604020202020204" pitchFamily="34" charset="0"/>
              <a:buChar char="•"/>
            </a:pPr>
            <a:r>
              <a:rPr lang="en-US" sz="1200" spc="80" dirty="0"/>
              <a:t>A warm dry wind which blows down the east side of the Rocky Mountains at the end of winter.</a:t>
            </a:r>
          </a:p>
        </p:txBody>
      </p:sp>
      <p:sp>
        <p:nvSpPr>
          <p:cNvPr id="26" name="Rectangle 25">
            <a:extLst>
              <a:ext uri="{FF2B5EF4-FFF2-40B4-BE49-F238E27FC236}">
                <a16:creationId xmlns:a16="http://schemas.microsoft.com/office/drawing/2014/main" id="{AD11D7A6-5D57-426A-A17A-1FD70DF66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46B486D1-EF0A-4077-9343-C9DB94C0FE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646751-9C0C-4565-B6A3-3B1C50E6A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BA2A92-1748-4444-9DE9-95CEFF28FD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Map&#10;&#10;Description automatically generated">
            <a:extLst>
              <a:ext uri="{FF2B5EF4-FFF2-40B4-BE49-F238E27FC236}">
                <a16:creationId xmlns:a16="http://schemas.microsoft.com/office/drawing/2014/main" id="{7547E0A6-D1D8-3742-AAFE-A223576DE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80" y="939828"/>
            <a:ext cx="4043506" cy="2274471"/>
          </a:xfrm>
          <a:prstGeom prst="rect">
            <a:avLst/>
          </a:prstGeom>
        </p:spPr>
      </p:pic>
      <p:pic>
        <p:nvPicPr>
          <p:cNvPr id="21" name="Picture 20" descr="A view of a city&#10;&#10;Description automatically generated">
            <a:extLst>
              <a:ext uri="{FF2B5EF4-FFF2-40B4-BE49-F238E27FC236}">
                <a16:creationId xmlns:a16="http://schemas.microsoft.com/office/drawing/2014/main" id="{AB61C34F-35F9-4054-9549-3FC8FDAE1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15" y="3239472"/>
            <a:ext cx="4043503" cy="2872189"/>
          </a:xfrm>
          <a:prstGeom prst="rect">
            <a:avLst/>
          </a:prstGeom>
        </p:spPr>
      </p:pic>
    </p:spTree>
    <p:extLst>
      <p:ext uri="{BB962C8B-B14F-4D97-AF65-F5344CB8AC3E}">
        <p14:creationId xmlns:p14="http://schemas.microsoft.com/office/powerpoint/2010/main" val="310357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4F5B-AC1B-4E01-A43F-F344B4F80685}"/>
              </a:ext>
            </a:extLst>
          </p:cNvPr>
          <p:cNvSpPr>
            <a:spLocks noGrp="1"/>
          </p:cNvSpPr>
          <p:nvPr>
            <p:ph type="title"/>
          </p:nvPr>
        </p:nvSpPr>
        <p:spPr>
          <a:xfrm>
            <a:off x="6579450" y="727627"/>
            <a:ext cx="4957553" cy="1645920"/>
          </a:xfrm>
        </p:spPr>
        <p:txBody>
          <a:bodyPr>
            <a:normAutofit fontScale="90000"/>
          </a:bodyPr>
          <a:lstStyle/>
          <a:p>
            <a:r>
              <a:rPr lang="en-US" dirty="0"/>
              <a:t>What have we observed in the past?</a:t>
            </a:r>
          </a:p>
        </p:txBody>
      </p:sp>
      <p:sp>
        <p:nvSpPr>
          <p:cNvPr id="9" name="Rectangle 8">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4" name="Picture 3" descr="A picture containing graphical user interface&#10;&#10;Description automatically generated">
            <a:extLst>
              <a:ext uri="{FF2B5EF4-FFF2-40B4-BE49-F238E27FC236}">
                <a16:creationId xmlns:a16="http://schemas.microsoft.com/office/drawing/2014/main" id="{44B1B1ED-FBBA-4888-9CC6-18C1F13F5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44" y="1579422"/>
            <a:ext cx="4948703" cy="3699155"/>
          </a:xfrm>
          <a:prstGeom prst="rect">
            <a:avLst/>
          </a:prstGeom>
        </p:spPr>
      </p:pic>
      <p:sp>
        <p:nvSpPr>
          <p:cNvPr id="3" name="Content Placeholder 2">
            <a:extLst>
              <a:ext uri="{FF2B5EF4-FFF2-40B4-BE49-F238E27FC236}">
                <a16:creationId xmlns:a16="http://schemas.microsoft.com/office/drawing/2014/main" id="{E37525B2-E1DE-4C00-BEEB-49A4E1C566B8}"/>
              </a:ext>
            </a:extLst>
          </p:cNvPr>
          <p:cNvSpPr>
            <a:spLocks noGrp="1"/>
          </p:cNvSpPr>
          <p:nvPr>
            <p:ph idx="1"/>
          </p:nvPr>
        </p:nvSpPr>
        <p:spPr>
          <a:xfrm>
            <a:off x="6579449" y="2845290"/>
            <a:ext cx="4957554" cy="3496120"/>
          </a:xfrm>
        </p:spPr>
        <p:txBody>
          <a:bodyPr>
            <a:normAutofit/>
          </a:bodyPr>
          <a:lstStyle/>
          <a:p>
            <a:r>
              <a:rPr lang="en-US" dirty="0"/>
              <a:t>Boulder citizens awoke on the morning of January 17, 1982 (if they slept at all) to extensive damage across the city due to a Chinook Wind Event.</a:t>
            </a:r>
          </a:p>
          <a:p>
            <a:r>
              <a:rPr lang="en-US" dirty="0"/>
              <a:t>There was considerable property damage because of the highspeed forceful nature of these winds!</a:t>
            </a:r>
          </a:p>
        </p:txBody>
      </p:sp>
    </p:spTree>
    <p:extLst>
      <p:ext uri="{BB962C8B-B14F-4D97-AF65-F5344CB8AC3E}">
        <p14:creationId xmlns:p14="http://schemas.microsoft.com/office/powerpoint/2010/main" val="358519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D8BD-7580-4DFB-8368-89CF864309F2}"/>
              </a:ext>
            </a:extLst>
          </p:cNvPr>
          <p:cNvSpPr>
            <a:spLocks noGrp="1"/>
          </p:cNvSpPr>
          <p:nvPr>
            <p:ph type="title"/>
          </p:nvPr>
        </p:nvSpPr>
        <p:spPr>
          <a:xfrm>
            <a:off x="6579450" y="727627"/>
            <a:ext cx="4957553" cy="1645920"/>
          </a:xfrm>
        </p:spPr>
        <p:txBody>
          <a:bodyPr>
            <a:normAutofit/>
          </a:bodyPr>
          <a:lstStyle/>
          <a:p>
            <a:r>
              <a:rPr lang="en-US"/>
              <a:t>What are we observing now?</a:t>
            </a:r>
          </a:p>
        </p:txBody>
      </p:sp>
      <p:sp>
        <p:nvSpPr>
          <p:cNvPr id="135" name="Rectangle 134">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37" name="Rectangle 136">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1026" name="Picture 2">
            <a:extLst>
              <a:ext uri="{FF2B5EF4-FFF2-40B4-BE49-F238E27FC236}">
                <a16:creationId xmlns:a16="http://schemas.microsoft.com/office/drawing/2014/main" id="{883BEE9B-1B19-4CF5-B61C-1AB30F97E1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9772" y="2255819"/>
            <a:ext cx="4862927" cy="23463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4C58934-1502-4231-87B9-13564762225B}"/>
              </a:ext>
            </a:extLst>
          </p:cNvPr>
          <p:cNvSpPr>
            <a:spLocks noGrp="1"/>
          </p:cNvSpPr>
          <p:nvPr>
            <p:ph idx="1"/>
          </p:nvPr>
        </p:nvSpPr>
        <p:spPr>
          <a:xfrm>
            <a:off x="6579450" y="2538919"/>
            <a:ext cx="4957554" cy="3496120"/>
          </a:xfrm>
        </p:spPr>
        <p:txBody>
          <a:bodyPr>
            <a:normAutofit/>
          </a:bodyPr>
          <a:lstStyle/>
          <a:p>
            <a:r>
              <a:rPr lang="en-US" dirty="0"/>
              <a:t>It seems as if we are seeing less severe windstorms anymore.</a:t>
            </a:r>
          </a:p>
          <a:p>
            <a:r>
              <a:rPr lang="en-US" dirty="0"/>
              <a:t>The purpose of this research is to help explain the “Why”.</a:t>
            </a:r>
          </a:p>
          <a:p>
            <a:r>
              <a:rPr lang="en-US" dirty="0"/>
              <a:t>Potential Hypotheses: Could this be due to new/better civil engineering? Technical instruments? Climate Change? What can explain the decline in these catastrophic wind events?</a:t>
            </a:r>
          </a:p>
        </p:txBody>
      </p:sp>
    </p:spTree>
    <p:extLst>
      <p:ext uri="{BB962C8B-B14F-4D97-AF65-F5344CB8AC3E}">
        <p14:creationId xmlns:p14="http://schemas.microsoft.com/office/powerpoint/2010/main" val="616442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9B10-EAE7-43A4-8DB0-5667D3F96155}"/>
              </a:ext>
            </a:extLst>
          </p:cNvPr>
          <p:cNvSpPr>
            <a:spLocks noGrp="1"/>
          </p:cNvSpPr>
          <p:nvPr>
            <p:ph type="title"/>
          </p:nvPr>
        </p:nvSpPr>
        <p:spPr>
          <a:xfrm>
            <a:off x="3472544" y="642594"/>
            <a:ext cx="7652656" cy="1371600"/>
          </a:xfrm>
        </p:spPr>
        <p:txBody>
          <a:bodyPr>
            <a:normAutofit/>
          </a:bodyPr>
          <a:lstStyle/>
          <a:p>
            <a:r>
              <a:rPr lang="en-US" dirty="0"/>
              <a:t>Pre-Data Analysis</a:t>
            </a:r>
          </a:p>
        </p:txBody>
      </p:sp>
      <p:sp>
        <p:nvSpPr>
          <p:cNvPr id="30" name="Round Single Corner Rectangle 4">
            <a:extLst>
              <a:ext uri="{FF2B5EF4-FFF2-40B4-BE49-F238E27FC236}">
                <a16:creationId xmlns:a16="http://schemas.microsoft.com/office/drawing/2014/main" id="{1D8C2DA7-D563-44B9-A08E-9A75A039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511151"/>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7" name="Picture 6">
            <a:extLst>
              <a:ext uri="{FF2B5EF4-FFF2-40B4-BE49-F238E27FC236}">
                <a16:creationId xmlns:a16="http://schemas.microsoft.com/office/drawing/2014/main" id="{E9AB333E-1C9E-491A-B20A-4A39886221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72" y="511150"/>
            <a:ext cx="2523176" cy="1324668"/>
          </a:xfrm>
          <a:prstGeom prst="rect">
            <a:avLst/>
          </a:prstGeom>
          <a:noFill/>
          <a:extLst>
            <a:ext uri="{909E8E84-426E-40DD-AFC4-6F175D3DCCD1}">
              <a14:hiddenFill xmlns:a14="http://schemas.microsoft.com/office/drawing/2010/main">
                <a:solidFill>
                  <a:srgbClr val="FFFFFF"/>
                </a:solidFill>
              </a14:hiddenFill>
            </a:ext>
          </a:extLst>
        </p:spPr>
      </p:pic>
      <p:sp>
        <p:nvSpPr>
          <p:cNvPr id="31" name="Round Single Corner Rectangle 29">
            <a:extLst>
              <a:ext uri="{FF2B5EF4-FFF2-40B4-BE49-F238E27FC236}">
                <a16:creationId xmlns:a16="http://schemas.microsoft.com/office/drawing/2014/main" id="{98AF869C-0942-4DC7-8086-3CBE10F42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2036471"/>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6" name="Picture 4">
            <a:extLst>
              <a:ext uri="{FF2B5EF4-FFF2-40B4-BE49-F238E27FC236}">
                <a16:creationId xmlns:a16="http://schemas.microsoft.com/office/drawing/2014/main" id="{600FCA65-CBC3-4DC2-BA28-D94F61018D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402" y="2036470"/>
            <a:ext cx="2559744" cy="1324668"/>
          </a:xfrm>
          <a:prstGeom prst="rect">
            <a:avLst/>
          </a:prstGeom>
          <a:noFill/>
          <a:extLst>
            <a:ext uri="{909E8E84-426E-40DD-AFC4-6F175D3DCCD1}">
              <a14:hiddenFill xmlns:a14="http://schemas.microsoft.com/office/drawing/2010/main">
                <a:solidFill>
                  <a:srgbClr val="FFFFFF"/>
                </a:solidFill>
              </a14:hiddenFill>
            </a:ext>
          </a:extLst>
        </p:spPr>
      </p:pic>
      <p:sp>
        <p:nvSpPr>
          <p:cNvPr id="32" name="Round Single Corner Rectangle 31">
            <a:extLst>
              <a:ext uri="{FF2B5EF4-FFF2-40B4-BE49-F238E27FC236}">
                <a16:creationId xmlns:a16="http://schemas.microsoft.com/office/drawing/2014/main" id="{6F2B337E-C41F-43F7-828F-52FE3CF15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3561790"/>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4" name="Picture 3" descr="A picture containing clock, computer&#10;&#10;Description automatically generated">
            <a:extLst>
              <a:ext uri="{FF2B5EF4-FFF2-40B4-BE49-F238E27FC236}">
                <a16:creationId xmlns:a16="http://schemas.microsoft.com/office/drawing/2014/main" id="{575A416B-DA96-416A-A937-3D3179979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02" y="3561789"/>
            <a:ext cx="2572169" cy="1324667"/>
          </a:xfrm>
          <a:prstGeom prst="rect">
            <a:avLst/>
          </a:prstGeom>
        </p:spPr>
      </p:pic>
      <p:sp>
        <p:nvSpPr>
          <p:cNvPr id="33" name="Round Single Corner Rectangle 33">
            <a:extLst>
              <a:ext uri="{FF2B5EF4-FFF2-40B4-BE49-F238E27FC236}">
                <a16:creationId xmlns:a16="http://schemas.microsoft.com/office/drawing/2014/main" id="{0A104176-77DB-41BA-B2C6-597482694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5087109"/>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5" name="Picture 2">
            <a:extLst>
              <a:ext uri="{FF2B5EF4-FFF2-40B4-BE49-F238E27FC236}">
                <a16:creationId xmlns:a16="http://schemas.microsoft.com/office/drawing/2014/main" id="{2C69CC6D-7A06-421B-A59E-A269F4E30AD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8402" y="5087106"/>
            <a:ext cx="2556846" cy="13644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9E501FE-7632-49A9-B790-DBC8B2153F02}"/>
              </a:ext>
            </a:extLst>
          </p:cNvPr>
          <p:cNvSpPr>
            <a:spLocks noGrp="1"/>
          </p:cNvSpPr>
          <p:nvPr>
            <p:ph idx="1"/>
          </p:nvPr>
        </p:nvSpPr>
        <p:spPr>
          <a:xfrm>
            <a:off x="3472544" y="1922439"/>
            <a:ext cx="8193126" cy="4292967"/>
          </a:xfrm>
        </p:spPr>
        <p:txBody>
          <a:bodyPr>
            <a:normAutofit fontScale="92500" lnSpcReduction="10000"/>
          </a:bodyPr>
          <a:lstStyle/>
          <a:p>
            <a:r>
              <a:rPr lang="en-US" dirty="0"/>
              <a:t>First few weeks I needed to plot sample Wind Speed data from anemometer, try different plot styles and see which one works the best! (I had to do a lot of converting of types when I plotted this data and needed to read in the files and store them into proper lists, figure out what they got stored as and convert on a needed basis.</a:t>
            </a:r>
          </a:p>
          <a:p>
            <a:r>
              <a:rPr lang="en-US" dirty="0"/>
              <a:t>Time was difficult to figure out, but I finally was able to convert timestamps into 5-Minute intervals spread out across time and no longer had that sudden break in between days.</a:t>
            </a:r>
          </a:p>
          <a:p>
            <a:r>
              <a:rPr lang="en-US" dirty="0"/>
              <a:t>Now that I had the plotting figured out, it was time to move onto the real datasets! </a:t>
            </a:r>
          </a:p>
          <a:p>
            <a:r>
              <a:rPr lang="en-US" dirty="0"/>
              <a:t>Things I needed to figure out were what the missing values were encoded as in Python, and now once I know what they are, my new goal is to find out how to replace them.</a:t>
            </a:r>
          </a:p>
          <a:p>
            <a:r>
              <a:rPr lang="en-US" dirty="0"/>
              <a:t>Using Pandas Data frames, I later learned that Python automatically handles the conversion of null types. </a:t>
            </a:r>
          </a:p>
        </p:txBody>
      </p:sp>
    </p:spTree>
    <p:extLst>
      <p:ext uri="{BB962C8B-B14F-4D97-AF65-F5344CB8AC3E}">
        <p14:creationId xmlns:p14="http://schemas.microsoft.com/office/powerpoint/2010/main" val="130003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5816-1178-4792-AED0-02BAEFE30244}"/>
              </a:ext>
            </a:extLst>
          </p:cNvPr>
          <p:cNvSpPr>
            <a:spLocks noGrp="1"/>
          </p:cNvSpPr>
          <p:nvPr>
            <p:ph type="title"/>
          </p:nvPr>
        </p:nvSpPr>
        <p:spPr>
          <a:xfrm>
            <a:off x="3800473" y="753354"/>
            <a:ext cx="7324725" cy="1371600"/>
          </a:xfrm>
        </p:spPr>
        <p:txBody>
          <a:bodyPr>
            <a:normAutofit/>
          </a:bodyPr>
          <a:lstStyle/>
          <a:p>
            <a:r>
              <a:rPr lang="en-US" dirty="0"/>
              <a:t>The Graphing Process</a:t>
            </a:r>
          </a:p>
        </p:txBody>
      </p:sp>
      <p:sp>
        <p:nvSpPr>
          <p:cNvPr id="16" name="Round Single Corner Rectangle 4">
            <a:extLst>
              <a:ext uri="{FF2B5EF4-FFF2-40B4-BE49-F238E27FC236}">
                <a16:creationId xmlns:a16="http://schemas.microsoft.com/office/drawing/2014/main" id="{1596CBE5-5E49-4F95-A86C-CB467D863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643467"/>
            <a:ext cx="2559744" cy="1706538"/>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4" name="Picture 3">
            <a:extLst>
              <a:ext uri="{FF2B5EF4-FFF2-40B4-BE49-F238E27FC236}">
                <a16:creationId xmlns:a16="http://schemas.microsoft.com/office/drawing/2014/main" id="{C2DE2CA5-D064-4E9E-B6FB-311A5C06FB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6" r="1" b="1"/>
          <a:stretch/>
        </p:blipFill>
        <p:spPr bwMode="auto">
          <a:xfrm>
            <a:off x="838595" y="868518"/>
            <a:ext cx="2486479" cy="1256436"/>
          </a:xfrm>
          <a:prstGeom prst="rect">
            <a:avLst/>
          </a:prstGeom>
          <a:noFill/>
          <a:extLst>
            <a:ext uri="{909E8E84-426E-40DD-AFC4-6F175D3DCCD1}">
              <a14:hiddenFill xmlns:a14="http://schemas.microsoft.com/office/drawing/2010/main">
                <a:solidFill>
                  <a:srgbClr val="FFFFFF"/>
                </a:solidFill>
              </a14:hiddenFill>
            </a:ext>
          </a:extLst>
        </p:spPr>
      </p:pic>
      <p:sp>
        <p:nvSpPr>
          <p:cNvPr id="18" name="Round Diagonal Corner Rectangle 6">
            <a:extLst>
              <a:ext uri="{FF2B5EF4-FFF2-40B4-BE49-F238E27FC236}">
                <a16:creationId xmlns:a16="http://schemas.microsoft.com/office/drawing/2014/main" id="{45FA91BF-C551-4288-BC83-644611A1F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2554110"/>
            <a:ext cx="2565764" cy="1710603"/>
          </a:xfrm>
          <a:prstGeom prst="round2DiagRect">
            <a:avLst>
              <a:gd name="adj1" fmla="val 0"/>
              <a:gd name="adj2"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5" name="Picture 4">
            <a:extLst>
              <a:ext uri="{FF2B5EF4-FFF2-40B4-BE49-F238E27FC236}">
                <a16:creationId xmlns:a16="http://schemas.microsoft.com/office/drawing/2014/main" id="{CB41C166-2F94-4423-8A38-5875A34BE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8" b="2"/>
          <a:stretch/>
        </p:blipFill>
        <p:spPr bwMode="auto">
          <a:xfrm>
            <a:off x="818974" y="2770183"/>
            <a:ext cx="2506100" cy="1317634"/>
          </a:xfrm>
          <a:prstGeom prst="rect">
            <a:avLst/>
          </a:prstGeom>
          <a:noFill/>
          <a:extLst>
            <a:ext uri="{909E8E84-426E-40DD-AFC4-6F175D3DCCD1}">
              <a14:hiddenFill xmlns:a14="http://schemas.microsoft.com/office/drawing/2010/main">
                <a:solidFill>
                  <a:srgbClr val="FFFFFF"/>
                </a:solidFill>
              </a14:hiddenFill>
            </a:ext>
          </a:extLst>
        </p:spPr>
      </p:pic>
      <p:sp>
        <p:nvSpPr>
          <p:cNvPr id="20" name="Round Single Corner Rectangle 3">
            <a:extLst>
              <a:ext uri="{FF2B5EF4-FFF2-40B4-BE49-F238E27FC236}">
                <a16:creationId xmlns:a16="http://schemas.microsoft.com/office/drawing/2014/main" id="{E04A7B9F-54C3-40B0-9944-CED99CB02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4472883"/>
            <a:ext cx="2559744" cy="1706538"/>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6" name="Picture 5">
            <a:extLst>
              <a:ext uri="{FF2B5EF4-FFF2-40B4-BE49-F238E27FC236}">
                <a16:creationId xmlns:a16="http://schemas.microsoft.com/office/drawing/2014/main" id="{E9D92FE0-7A24-4652-937A-FC75695E09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6" r="-3" b="-3"/>
          <a:stretch/>
        </p:blipFill>
        <p:spPr bwMode="auto">
          <a:xfrm>
            <a:off x="838595" y="4689087"/>
            <a:ext cx="2508323" cy="126393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B6CC374-00D9-487B-865C-DE10D7B7F5CA}"/>
              </a:ext>
            </a:extLst>
          </p:cNvPr>
          <p:cNvSpPr>
            <a:spLocks noGrp="1"/>
          </p:cNvSpPr>
          <p:nvPr>
            <p:ph idx="1"/>
          </p:nvPr>
        </p:nvSpPr>
        <p:spPr>
          <a:xfrm>
            <a:off x="3800473" y="2124954"/>
            <a:ext cx="7324726" cy="3482261"/>
          </a:xfrm>
        </p:spPr>
        <p:txBody>
          <a:bodyPr>
            <a:normAutofit/>
          </a:bodyPr>
          <a:lstStyle/>
          <a:p>
            <a:r>
              <a:rPr lang="en-US" dirty="0"/>
              <a:t>Ran some test trials on WXT data files from the end of October. It consisted of a few days, and I used it to test the data processing algorithms on a smaller scale before applying them to the massive, full annual datasets.</a:t>
            </a:r>
          </a:p>
          <a:p>
            <a:r>
              <a:rPr lang="en-US" dirty="0"/>
              <a:t>Data Observations were taken at 5-minute intervals from the old NCAR Anemometer (WXT) from October 9</a:t>
            </a:r>
            <a:r>
              <a:rPr lang="en-US" baseline="30000" dirty="0"/>
              <a:t>th</a:t>
            </a:r>
            <a:r>
              <a:rPr lang="en-US" dirty="0"/>
              <a:t> through October 12</a:t>
            </a:r>
            <a:r>
              <a:rPr lang="en-US" baseline="30000" dirty="0"/>
              <a:t>th</a:t>
            </a:r>
            <a:r>
              <a:rPr lang="en-US" dirty="0"/>
              <a:t>. October 12</a:t>
            </a:r>
            <a:r>
              <a:rPr lang="en-US" baseline="30000" dirty="0"/>
              <a:t>th</a:t>
            </a:r>
            <a:r>
              <a:rPr lang="en-US" dirty="0"/>
              <a:t> was a particularly windy day in the Foothills area. (Wind speeds recorded in m/s)</a:t>
            </a:r>
          </a:p>
          <a:p>
            <a:r>
              <a:rPr lang="en-US" dirty="0"/>
              <a:t>I used my small-scale algorithms here and then sized them up as I was ready to tackle the bigger datasets.</a:t>
            </a:r>
          </a:p>
          <a:p>
            <a:endParaRPr lang="en-US" dirty="0"/>
          </a:p>
        </p:txBody>
      </p:sp>
      <p:sp>
        <p:nvSpPr>
          <p:cNvPr id="7" name="TextBox 6">
            <a:extLst>
              <a:ext uri="{FF2B5EF4-FFF2-40B4-BE49-F238E27FC236}">
                <a16:creationId xmlns:a16="http://schemas.microsoft.com/office/drawing/2014/main" id="{6C8730F7-A91E-45E0-BAD6-B6AD73959216}"/>
              </a:ext>
            </a:extLst>
          </p:cNvPr>
          <p:cNvSpPr txBox="1"/>
          <p:nvPr/>
        </p:nvSpPr>
        <p:spPr>
          <a:xfrm>
            <a:off x="1845235" y="2115604"/>
            <a:ext cx="1158240" cy="261610"/>
          </a:xfrm>
          <a:prstGeom prst="rect">
            <a:avLst/>
          </a:prstGeom>
          <a:noFill/>
        </p:spPr>
        <p:txBody>
          <a:bodyPr wrap="square" rtlCol="0">
            <a:spAutoFit/>
          </a:bodyPr>
          <a:lstStyle/>
          <a:p>
            <a:r>
              <a:rPr lang="en-US" sz="1050" dirty="0"/>
              <a:t>Time</a:t>
            </a:r>
          </a:p>
        </p:txBody>
      </p:sp>
      <p:sp>
        <p:nvSpPr>
          <p:cNvPr id="11" name="TextBox 10">
            <a:extLst>
              <a:ext uri="{FF2B5EF4-FFF2-40B4-BE49-F238E27FC236}">
                <a16:creationId xmlns:a16="http://schemas.microsoft.com/office/drawing/2014/main" id="{C63BAC72-1AFE-47F7-B53A-215B428386CE}"/>
              </a:ext>
            </a:extLst>
          </p:cNvPr>
          <p:cNvSpPr txBox="1"/>
          <p:nvPr/>
        </p:nvSpPr>
        <p:spPr>
          <a:xfrm rot="16200000">
            <a:off x="-11548" y="1314454"/>
            <a:ext cx="1367083" cy="253916"/>
          </a:xfrm>
          <a:prstGeom prst="rect">
            <a:avLst/>
          </a:prstGeom>
          <a:noFill/>
        </p:spPr>
        <p:txBody>
          <a:bodyPr wrap="square" rtlCol="0">
            <a:spAutoFit/>
          </a:bodyPr>
          <a:lstStyle/>
          <a:p>
            <a:r>
              <a:rPr lang="en-US" sz="1050" dirty="0"/>
              <a:t>Wind Speed (m/s)</a:t>
            </a:r>
          </a:p>
        </p:txBody>
      </p:sp>
      <p:sp>
        <p:nvSpPr>
          <p:cNvPr id="12" name="TextBox 11">
            <a:extLst>
              <a:ext uri="{FF2B5EF4-FFF2-40B4-BE49-F238E27FC236}">
                <a16:creationId xmlns:a16="http://schemas.microsoft.com/office/drawing/2014/main" id="{43007EB8-921A-4A19-A080-54609BCAB1F6}"/>
              </a:ext>
            </a:extLst>
          </p:cNvPr>
          <p:cNvSpPr txBox="1"/>
          <p:nvPr/>
        </p:nvSpPr>
        <p:spPr>
          <a:xfrm rot="16200000">
            <a:off x="-11549" y="3302042"/>
            <a:ext cx="1367083" cy="253916"/>
          </a:xfrm>
          <a:prstGeom prst="rect">
            <a:avLst/>
          </a:prstGeom>
          <a:noFill/>
        </p:spPr>
        <p:txBody>
          <a:bodyPr wrap="square" rtlCol="0">
            <a:spAutoFit/>
          </a:bodyPr>
          <a:lstStyle/>
          <a:p>
            <a:r>
              <a:rPr lang="en-US" sz="1050" dirty="0"/>
              <a:t>Wind Speed (m/s)</a:t>
            </a:r>
          </a:p>
        </p:txBody>
      </p:sp>
      <p:sp>
        <p:nvSpPr>
          <p:cNvPr id="13" name="TextBox 12">
            <a:extLst>
              <a:ext uri="{FF2B5EF4-FFF2-40B4-BE49-F238E27FC236}">
                <a16:creationId xmlns:a16="http://schemas.microsoft.com/office/drawing/2014/main" id="{1D5402B1-5A8F-414A-8BFD-91BB8B3794DC}"/>
              </a:ext>
            </a:extLst>
          </p:cNvPr>
          <p:cNvSpPr txBox="1"/>
          <p:nvPr/>
        </p:nvSpPr>
        <p:spPr>
          <a:xfrm rot="16200000">
            <a:off x="5058" y="5194098"/>
            <a:ext cx="1367083" cy="253916"/>
          </a:xfrm>
          <a:prstGeom prst="rect">
            <a:avLst/>
          </a:prstGeom>
          <a:noFill/>
        </p:spPr>
        <p:txBody>
          <a:bodyPr wrap="square" rtlCol="0">
            <a:spAutoFit/>
          </a:bodyPr>
          <a:lstStyle/>
          <a:p>
            <a:r>
              <a:rPr lang="en-US" sz="1050" dirty="0"/>
              <a:t>Wind Speed (m/s)</a:t>
            </a:r>
          </a:p>
        </p:txBody>
      </p:sp>
      <p:sp>
        <p:nvSpPr>
          <p:cNvPr id="14" name="TextBox 13">
            <a:extLst>
              <a:ext uri="{FF2B5EF4-FFF2-40B4-BE49-F238E27FC236}">
                <a16:creationId xmlns:a16="http://schemas.microsoft.com/office/drawing/2014/main" id="{4842DED5-DAC0-4569-BD1C-77A654518ED7}"/>
              </a:ext>
            </a:extLst>
          </p:cNvPr>
          <p:cNvSpPr txBox="1"/>
          <p:nvPr/>
        </p:nvSpPr>
        <p:spPr>
          <a:xfrm>
            <a:off x="1199439" y="4026891"/>
            <a:ext cx="1907615" cy="276999"/>
          </a:xfrm>
          <a:prstGeom prst="rect">
            <a:avLst/>
          </a:prstGeom>
          <a:noFill/>
        </p:spPr>
        <p:txBody>
          <a:bodyPr wrap="square" rtlCol="0">
            <a:spAutoFit/>
          </a:bodyPr>
          <a:lstStyle/>
          <a:p>
            <a:pPr algn="ctr"/>
            <a:r>
              <a:rPr lang="en-US" sz="600" dirty="0"/>
              <a:t>Time Elapsed </a:t>
            </a:r>
          </a:p>
          <a:p>
            <a:pPr algn="ctr"/>
            <a:r>
              <a:rPr lang="en-US" sz="600" dirty="0"/>
              <a:t>(10/12/2020 – 10/14/2020)</a:t>
            </a:r>
          </a:p>
        </p:txBody>
      </p:sp>
      <p:sp>
        <p:nvSpPr>
          <p:cNvPr id="15" name="TextBox 14">
            <a:extLst>
              <a:ext uri="{FF2B5EF4-FFF2-40B4-BE49-F238E27FC236}">
                <a16:creationId xmlns:a16="http://schemas.microsoft.com/office/drawing/2014/main" id="{999E06A9-8F3B-4AF0-9BBB-624BEA07BFC9}"/>
              </a:ext>
            </a:extLst>
          </p:cNvPr>
          <p:cNvSpPr txBox="1"/>
          <p:nvPr/>
        </p:nvSpPr>
        <p:spPr>
          <a:xfrm>
            <a:off x="1883335" y="5917811"/>
            <a:ext cx="1158240" cy="261610"/>
          </a:xfrm>
          <a:prstGeom prst="rect">
            <a:avLst/>
          </a:prstGeom>
          <a:noFill/>
        </p:spPr>
        <p:txBody>
          <a:bodyPr wrap="square" rtlCol="0">
            <a:spAutoFit/>
          </a:bodyPr>
          <a:lstStyle/>
          <a:p>
            <a:r>
              <a:rPr lang="en-US" sz="1050" dirty="0"/>
              <a:t>Time</a:t>
            </a:r>
          </a:p>
        </p:txBody>
      </p:sp>
    </p:spTree>
    <p:extLst>
      <p:ext uri="{BB962C8B-B14F-4D97-AF65-F5344CB8AC3E}">
        <p14:creationId xmlns:p14="http://schemas.microsoft.com/office/powerpoint/2010/main" val="36147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81280" y="296528"/>
            <a:ext cx="2524181" cy="808126"/>
          </a:xfrm>
        </p:spPr>
        <p:txBody>
          <a:bodyPr>
            <a:normAutofit/>
          </a:bodyPr>
          <a:lstStyle/>
          <a:p>
            <a:r>
              <a:rPr lang="en-US" sz="4400" dirty="0"/>
              <a:t>Recap</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577281793"/>
              </p:ext>
            </p:extLst>
          </p:nvPr>
        </p:nvGraphicFramePr>
        <p:xfrm>
          <a:off x="681280" y="2566512"/>
          <a:ext cx="10968528" cy="4056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99F81F2-FA4C-4486-9223-8CE70844F0D6}"/>
              </a:ext>
            </a:extLst>
          </p:cNvPr>
          <p:cNvSpPr txBox="1"/>
          <p:nvPr/>
        </p:nvSpPr>
        <p:spPr>
          <a:xfrm>
            <a:off x="4798338" y="2975463"/>
            <a:ext cx="2749858" cy="2862322"/>
          </a:xfrm>
          <a:prstGeom prst="rect">
            <a:avLst/>
          </a:prstGeom>
          <a:noFill/>
        </p:spPr>
        <p:txBody>
          <a:bodyPr wrap="square" rtlCol="0">
            <a:spAutoFit/>
          </a:bodyPr>
          <a:lstStyle/>
          <a:p>
            <a:r>
              <a:rPr lang="en-US" dirty="0"/>
              <a:t>Spent first few weeks making charts with sample wind speed data, trying to read in csv files in Python, and did some exercises with cleaning and prepping analysis data in order to make an accurate graph.</a:t>
            </a:r>
          </a:p>
        </p:txBody>
      </p:sp>
      <p:sp>
        <p:nvSpPr>
          <p:cNvPr id="4" name="TextBox 3">
            <a:extLst>
              <a:ext uri="{FF2B5EF4-FFF2-40B4-BE49-F238E27FC236}">
                <a16:creationId xmlns:a16="http://schemas.microsoft.com/office/drawing/2014/main" id="{22BB5569-5D98-4CED-A42D-54C9DD95B546}"/>
              </a:ext>
            </a:extLst>
          </p:cNvPr>
          <p:cNvSpPr txBox="1"/>
          <p:nvPr/>
        </p:nvSpPr>
        <p:spPr>
          <a:xfrm>
            <a:off x="8931836" y="2940293"/>
            <a:ext cx="2733418" cy="3416320"/>
          </a:xfrm>
          <a:prstGeom prst="rect">
            <a:avLst/>
          </a:prstGeom>
          <a:noFill/>
        </p:spPr>
        <p:txBody>
          <a:bodyPr wrap="square" rtlCol="0">
            <a:spAutoFit/>
          </a:bodyPr>
          <a:lstStyle/>
          <a:p>
            <a:r>
              <a:rPr lang="en-US" dirty="0"/>
              <a:t>Started using Pandas to read in the data more efficiently. Created plots showcasing the higher Wind Speeds we observed over October 12</a:t>
            </a:r>
            <a:r>
              <a:rPr lang="en-US" baseline="30000" dirty="0"/>
              <a:t>th</a:t>
            </a:r>
            <a:r>
              <a:rPr lang="en-US" dirty="0"/>
              <a:t> – October 15</a:t>
            </a:r>
            <a:r>
              <a:rPr lang="en-US" baseline="30000" dirty="0"/>
              <a:t>th </a:t>
            </a:r>
            <a:r>
              <a:rPr lang="en-US" dirty="0"/>
              <a:t>and compared that to what normal wind speeds look like. </a:t>
            </a:r>
          </a:p>
        </p:txBody>
      </p:sp>
      <p:pic>
        <p:nvPicPr>
          <p:cNvPr id="1026" name="Picture 2" descr="What are Chinook winds? | AccuWeather">
            <a:extLst>
              <a:ext uri="{FF2B5EF4-FFF2-40B4-BE49-F238E27FC236}">
                <a16:creationId xmlns:a16="http://schemas.microsoft.com/office/drawing/2014/main" id="{5348F866-D7D7-46E3-A8B9-22A6844CF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711" y="1104654"/>
            <a:ext cx="3019242" cy="16983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397B8E6-EF0C-4606-BB54-92578D7FF9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5981" y="1072662"/>
            <a:ext cx="3240839" cy="1698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4D283FE-8E4F-4B2A-B87D-28092ABE6D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887" y="1072662"/>
            <a:ext cx="3269371" cy="172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3D198A-969F-44A1-B532-666D17817427}"/>
              </a:ext>
            </a:extLst>
          </p:cNvPr>
          <p:cNvSpPr>
            <a:spLocks noGrp="1"/>
          </p:cNvSpPr>
          <p:nvPr>
            <p:ph type="title"/>
          </p:nvPr>
        </p:nvSpPr>
        <p:spPr>
          <a:xfrm>
            <a:off x="9214701" y="612843"/>
            <a:ext cx="2567177" cy="1499738"/>
          </a:xfrm>
        </p:spPr>
        <p:txBody>
          <a:bodyPr anchor="b">
            <a:normAutofit/>
          </a:bodyPr>
          <a:lstStyle/>
          <a:p>
            <a:r>
              <a:rPr lang="en-US" sz="2800" dirty="0">
                <a:solidFill>
                  <a:srgbClr val="FFFFFF"/>
                </a:solidFill>
              </a:rPr>
              <a:t>  WXT DATA (2018 – 2020)</a:t>
            </a:r>
          </a:p>
        </p:txBody>
      </p:sp>
      <p:sp>
        <p:nvSpPr>
          <p:cNvPr id="23" name="Rectangle 17">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sp>
      <p:sp>
        <p:nvSpPr>
          <p:cNvPr id="9" name="Content Placeholder 8">
            <a:extLst>
              <a:ext uri="{FF2B5EF4-FFF2-40B4-BE49-F238E27FC236}">
                <a16:creationId xmlns:a16="http://schemas.microsoft.com/office/drawing/2014/main" id="{999BFFBB-40FD-4CE9-BF16-D9B63DD85487}"/>
              </a:ext>
            </a:extLst>
          </p:cNvPr>
          <p:cNvSpPr>
            <a:spLocks noGrp="1"/>
          </p:cNvSpPr>
          <p:nvPr>
            <p:ph idx="1"/>
          </p:nvPr>
        </p:nvSpPr>
        <p:spPr>
          <a:xfrm>
            <a:off x="9374744" y="2240347"/>
            <a:ext cx="2247090" cy="4046706"/>
          </a:xfrm>
        </p:spPr>
        <p:txBody>
          <a:bodyPr>
            <a:normAutofit/>
          </a:bodyPr>
          <a:lstStyle/>
          <a:p>
            <a:r>
              <a:rPr lang="en-US" sz="1400" dirty="0">
                <a:solidFill>
                  <a:srgbClr val="FFFFFF"/>
                </a:solidFill>
              </a:rPr>
              <a:t>This is a plot of all the WXT Data we have on record currently from 2018 – 2020.</a:t>
            </a:r>
          </a:p>
          <a:p>
            <a:r>
              <a:rPr lang="en-US" sz="1400" dirty="0">
                <a:solidFill>
                  <a:srgbClr val="FFFFFF"/>
                </a:solidFill>
              </a:rPr>
              <a:t>There is obviously some missing data that the daily averages taken later in the presentation smooths over.</a:t>
            </a:r>
          </a:p>
        </p:txBody>
      </p:sp>
      <p:pic>
        <p:nvPicPr>
          <p:cNvPr id="7" name="Picture 6" descr="Chart&#10;&#10;Description automatically generated">
            <a:extLst>
              <a:ext uri="{FF2B5EF4-FFF2-40B4-BE49-F238E27FC236}">
                <a16:creationId xmlns:a16="http://schemas.microsoft.com/office/drawing/2014/main" id="{0A012C1D-170B-4D4F-974E-8EC0E3C6FA39}"/>
              </a:ext>
            </a:extLst>
          </p:cNvPr>
          <p:cNvPicPr>
            <a:picLocks noChangeAspect="1"/>
          </p:cNvPicPr>
          <p:nvPr/>
        </p:nvPicPr>
        <p:blipFill>
          <a:blip r:embed="rId2"/>
          <a:stretch>
            <a:fillRect/>
          </a:stretch>
        </p:blipFill>
        <p:spPr>
          <a:xfrm>
            <a:off x="459001" y="1342840"/>
            <a:ext cx="8163235" cy="4172320"/>
          </a:xfrm>
          <a:prstGeom prst="rect">
            <a:avLst/>
          </a:prstGeom>
        </p:spPr>
      </p:pic>
    </p:spTree>
    <p:extLst>
      <p:ext uri="{BB962C8B-B14F-4D97-AF65-F5344CB8AC3E}">
        <p14:creationId xmlns:p14="http://schemas.microsoft.com/office/powerpoint/2010/main" val="3862431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3D198A-969F-44A1-B532-666D17817427}"/>
              </a:ext>
            </a:extLst>
          </p:cNvPr>
          <p:cNvSpPr>
            <a:spLocks noGrp="1"/>
          </p:cNvSpPr>
          <p:nvPr>
            <p:ph type="title"/>
          </p:nvPr>
        </p:nvSpPr>
        <p:spPr>
          <a:xfrm>
            <a:off x="9214701" y="612843"/>
            <a:ext cx="2567177" cy="1499738"/>
          </a:xfrm>
        </p:spPr>
        <p:txBody>
          <a:bodyPr anchor="b">
            <a:normAutofit/>
          </a:bodyPr>
          <a:lstStyle/>
          <a:p>
            <a:r>
              <a:rPr lang="en-US" sz="2800" dirty="0">
                <a:solidFill>
                  <a:srgbClr val="FFFFFF"/>
                </a:solidFill>
              </a:rPr>
              <a:t>SONIC DATA (2018 – 2020)</a:t>
            </a:r>
          </a:p>
        </p:txBody>
      </p:sp>
      <p:sp>
        <p:nvSpPr>
          <p:cNvPr id="23" name="Rectangle 17">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sp>
      <p:sp>
        <p:nvSpPr>
          <p:cNvPr id="9" name="Content Placeholder 8">
            <a:extLst>
              <a:ext uri="{FF2B5EF4-FFF2-40B4-BE49-F238E27FC236}">
                <a16:creationId xmlns:a16="http://schemas.microsoft.com/office/drawing/2014/main" id="{999BFFBB-40FD-4CE9-BF16-D9B63DD85487}"/>
              </a:ext>
            </a:extLst>
          </p:cNvPr>
          <p:cNvSpPr>
            <a:spLocks noGrp="1"/>
          </p:cNvSpPr>
          <p:nvPr>
            <p:ph idx="1"/>
          </p:nvPr>
        </p:nvSpPr>
        <p:spPr>
          <a:xfrm>
            <a:off x="9374744" y="2240347"/>
            <a:ext cx="2247090" cy="4046706"/>
          </a:xfrm>
        </p:spPr>
        <p:txBody>
          <a:bodyPr>
            <a:normAutofit/>
          </a:bodyPr>
          <a:lstStyle/>
          <a:p>
            <a:r>
              <a:rPr lang="en-US" sz="1400" dirty="0">
                <a:solidFill>
                  <a:srgbClr val="FFFFFF"/>
                </a:solidFill>
              </a:rPr>
              <a:t>This is a plot of all the Sonic Data we have on record currently from 2018 – 2020.</a:t>
            </a:r>
          </a:p>
          <a:p>
            <a:r>
              <a:rPr lang="en-US" sz="1400" dirty="0">
                <a:solidFill>
                  <a:srgbClr val="FFFFFF"/>
                </a:solidFill>
              </a:rPr>
              <a:t>There is obviously some missing data that the daily averages taken later in the presentation smooths over.</a:t>
            </a:r>
          </a:p>
          <a:p>
            <a:r>
              <a:rPr lang="en-US" sz="1400" dirty="0">
                <a:solidFill>
                  <a:srgbClr val="FFFFFF"/>
                </a:solidFill>
              </a:rPr>
              <a:t>This needed to be averaged over 5 -minute intervals in order to match the WXT Graph.</a:t>
            </a:r>
          </a:p>
        </p:txBody>
      </p:sp>
      <p:pic>
        <p:nvPicPr>
          <p:cNvPr id="4" name="Picture 3" descr="Chart&#10;&#10;Description automatically generated">
            <a:extLst>
              <a:ext uri="{FF2B5EF4-FFF2-40B4-BE49-F238E27FC236}">
                <a16:creationId xmlns:a16="http://schemas.microsoft.com/office/drawing/2014/main" id="{EDF9A42A-8E86-4D57-BB34-4EC870FC44F1}"/>
              </a:ext>
            </a:extLst>
          </p:cNvPr>
          <p:cNvPicPr>
            <a:picLocks noChangeAspect="1"/>
          </p:cNvPicPr>
          <p:nvPr/>
        </p:nvPicPr>
        <p:blipFill>
          <a:blip r:embed="rId2"/>
          <a:stretch>
            <a:fillRect/>
          </a:stretch>
        </p:blipFill>
        <p:spPr>
          <a:xfrm>
            <a:off x="441210" y="1338910"/>
            <a:ext cx="8139989" cy="4212882"/>
          </a:xfrm>
          <a:prstGeom prst="rect">
            <a:avLst/>
          </a:prstGeom>
        </p:spPr>
      </p:pic>
    </p:spTree>
    <p:extLst>
      <p:ext uri="{BB962C8B-B14F-4D97-AF65-F5344CB8AC3E}">
        <p14:creationId xmlns:p14="http://schemas.microsoft.com/office/powerpoint/2010/main" val="2279969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75</TotalTime>
  <Words>1373</Words>
  <Application>Microsoft Office PowerPoint</Application>
  <PresentationFormat>Widescreen</PresentationFormat>
  <Paragraphs>95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Garamond</vt:lpstr>
      <vt:lpstr>Savon</vt:lpstr>
      <vt:lpstr>Anemometer Project</vt:lpstr>
      <vt:lpstr>RESEARCH TOPIC  Have we experienced a change in severe *Chinook Wind Events in Boulder? </vt:lpstr>
      <vt:lpstr>What have we observed in the past?</vt:lpstr>
      <vt:lpstr>What are we observing now?</vt:lpstr>
      <vt:lpstr>Pre-Data Analysis</vt:lpstr>
      <vt:lpstr>The Graphing Process</vt:lpstr>
      <vt:lpstr>Recap</vt:lpstr>
      <vt:lpstr>  WXT DATA (2018 – 2020)</vt:lpstr>
      <vt:lpstr>SONIC DATA (2018 – 2020)</vt:lpstr>
      <vt:lpstr>OVERLAID DATA FOR SONIC AND WXT (2018-2020)</vt:lpstr>
      <vt:lpstr>WXT DAILY AVERAGES (2018 – 2020)</vt:lpstr>
      <vt:lpstr>SONIC DAILY AVERAGES (2018 – 2020)</vt:lpstr>
      <vt:lpstr>DAILY AVERAGES FOR SONIC AND WXT</vt:lpstr>
      <vt:lpstr>WXT WINDROSE</vt:lpstr>
      <vt:lpstr>SONIC WINDROSE</vt:lpstr>
      <vt:lpstr>SIDE BY SIDE COMPARISON</vt:lpstr>
      <vt:lpstr>TOP TEN PERCENTILE COMPARISONS</vt:lpstr>
      <vt:lpstr>SONIC VS. WXT PLOT (TOP TEN)</vt:lpstr>
      <vt:lpstr>SONIC VS. WXT WIND ROSES (TOP 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Anemometer Project</dc:title>
  <dc:creator>Muntaha Pasha</dc:creator>
  <cp:lastModifiedBy>Muntaha Pasha</cp:lastModifiedBy>
  <cp:revision>6</cp:revision>
  <dcterms:created xsi:type="dcterms:W3CDTF">2020-11-30T01:34:11Z</dcterms:created>
  <dcterms:modified xsi:type="dcterms:W3CDTF">2020-12-07T17:25:07Z</dcterms:modified>
</cp:coreProperties>
</file>